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293" y="416509"/>
            <a:ext cx="9773665" cy="7422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03" y="1239164"/>
            <a:ext cx="10499090" cy="450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124310" y="6131534"/>
            <a:ext cx="293877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Carlito"/>
                <a:cs typeface="Carlito"/>
              </a:defRPr>
            </a:lvl1pPr>
          </a:lstStyle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harwad/IBM_Data_Science_Certificate/blob/main/labs-jupyter-spacex-Data%20wrangling.ipynb" TargetMode="External"/><Relationship Id="rId3" Type="http://schemas.openxmlformats.org/officeDocument/2006/relationships/image" Target="../media/image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harwad/IBM_Data_Science_Certificate/tree/main" TargetMode="External"/><Relationship Id="rId3" Type="http://schemas.openxmlformats.org/officeDocument/2006/relationships/image" Target="../media/image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harwad/IBM_Data_Science_Certificate/blob/main/jupyter-labs-eda-sql-coursera_sqllite.ipynb" TargetMode="Externa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hyperlink" Target="https://github.com/nbharwad/IBM_Data_Science_Certificate/blob/main/Interactive%20Visual%20Analytics%20with%20Folium.ipynb" TargetMode="Externa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hyperlink" Target="https://github.com/nbharwad/IBM_Data_Science_Certificate/blob/main/8)%20dash_interactivity.py" TargetMode="External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Relationship Id="rId4" Type="http://schemas.openxmlformats.org/officeDocument/2006/relationships/hyperlink" Target="https://github.com/nbharwad/IBM_Data_Science_Certificate/blob/main/Machine%20Learning%20Prediction.ipynb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harwad/IBM_Data_Science_Certificate/tree/main" TargetMode="External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ikipedia.com/" TargetMode="External"/><Relationship Id="rId3" Type="http://schemas.openxmlformats.org/officeDocument/2006/relationships/image" Target="../media/image5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hyperlink" Target="https://github.com/nbharwad/IBM_Data_Science_Certificate" TargetMode="Externa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bharwad/IBM_Data_Science_Certificate/blob/main/jupyter-labs-webscraping.ipynb" TargetMode="External"/><Relationship Id="rId3" Type="http://schemas.openxmlformats.org/officeDocument/2006/relationships/image" Target="../media/image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42136" y="4587062"/>
            <a:ext cx="17240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E7E6E6"/>
                </a:solidFill>
                <a:latin typeface="Carlito"/>
                <a:cs typeface="Carlito"/>
              </a:rPr>
              <a:t>Nilesh</a:t>
            </a:r>
            <a:r>
              <a:rPr dirty="0" sz="1800" spc="-4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E7E6E6"/>
                </a:solidFill>
                <a:latin typeface="Carlito"/>
                <a:cs typeface="Carlito"/>
              </a:rPr>
              <a:t>Bharwad</a:t>
            </a:r>
            <a:endParaRPr sz="1800">
              <a:latin typeface="Carlito"/>
              <a:cs typeface="Carlito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dirty="0" sz="1800">
                <a:solidFill>
                  <a:srgbClr val="E7E6E6"/>
                </a:solidFill>
                <a:latin typeface="Carlito"/>
                <a:cs typeface="Carlito"/>
              </a:rPr>
              <a:t>January</a:t>
            </a:r>
            <a:r>
              <a:rPr dirty="0" sz="1800" spc="-35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E7E6E6"/>
                </a:solidFill>
                <a:latin typeface="Carlito"/>
                <a:cs typeface="Carlito"/>
              </a:rPr>
              <a:t>24</a:t>
            </a:r>
            <a:r>
              <a:rPr dirty="0" baseline="25462" sz="1800">
                <a:solidFill>
                  <a:srgbClr val="E7E6E6"/>
                </a:solidFill>
                <a:latin typeface="Carlito"/>
                <a:cs typeface="Carlito"/>
              </a:rPr>
              <a:t>th</a:t>
            </a:r>
            <a:r>
              <a:rPr dirty="0" baseline="25462" sz="1800" spc="150">
                <a:solidFill>
                  <a:srgbClr val="E7E6E6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E7E6E6"/>
                </a:solidFill>
                <a:latin typeface="Carlito"/>
                <a:cs typeface="Carlito"/>
              </a:rPr>
              <a:t>2025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C7CDB"/>
                </a:solidFill>
                <a:latin typeface="Carlito"/>
                <a:cs typeface="Carlito"/>
              </a:rPr>
              <a:t>10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24255" y="5830011"/>
            <a:ext cx="7624445" cy="5467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u="sng" sz="18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IBM_Data_Science_Certificate/labs-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jupyter-</a:t>
            </a:r>
            <a:r>
              <a:rPr dirty="0" u="sng" sz="18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spacex-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</a:t>
            </a:r>
            <a:r>
              <a:rPr dirty="0" u="sng" sz="1800" spc="6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wrangling.ipynb</a:t>
            </a:r>
            <a:r>
              <a:rPr dirty="0" u="sng" sz="1800" spc="1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at</a:t>
            </a:r>
            <a:r>
              <a:rPr dirty="0" u="sng" sz="1800" spc="5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main</a:t>
            </a:r>
            <a:r>
              <a:rPr dirty="0" u="sng" sz="1800" spc="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800" spc="-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·</a:t>
            </a:r>
            <a:r>
              <a:rPr dirty="0" u="none" sz="1800" spc="-5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nbharwad/IBM_Data_Science_Certificate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29546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10"/>
              <a:t>Wrangling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9511" y="1333500"/>
            <a:ext cx="6297168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13003" y="5712663"/>
            <a:ext cx="7630159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240665" algn="l"/>
              </a:tabLst>
            </a:pP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nbharwad/IBM_Data_Science_Certificate:</a:t>
            </a: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IBM</a:t>
            </a:r>
            <a:r>
              <a:rPr dirty="0" u="sng" sz="2000" spc="-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</a:t>
            </a:r>
            <a:r>
              <a:rPr dirty="0" u="sng" sz="2000" spc="-3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Science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Certificate.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dirty="0" spc="-110"/>
              <a:t> </a:t>
            </a:r>
            <a:r>
              <a:rPr dirty="0"/>
              <a:t>with</a:t>
            </a:r>
            <a:r>
              <a:rPr dirty="0" spc="-100"/>
              <a:t> </a:t>
            </a:r>
            <a:r>
              <a:rPr dirty="0"/>
              <a:t>Data</a:t>
            </a:r>
            <a:r>
              <a:rPr dirty="0" spc="-114"/>
              <a:t> </a:t>
            </a:r>
            <a:r>
              <a:rPr dirty="0" spc="-10"/>
              <a:t>Visualization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9372" y="938783"/>
            <a:ext cx="11573256" cy="478688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12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12826" y="1417066"/>
            <a:ext cx="11432540" cy="47307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Displaying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names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unique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sites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space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mission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 spc="-75">
                <a:solidFill>
                  <a:srgbClr val="292929"/>
                </a:solidFill>
                <a:latin typeface="Trebuchet MS"/>
                <a:cs typeface="Trebuchet MS"/>
              </a:rPr>
              <a:t>Displaying</a:t>
            </a:r>
            <a:r>
              <a:rPr dirty="0" sz="1600" spc="-125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292929"/>
                </a:solidFill>
                <a:latin typeface="Trebuchet MS"/>
                <a:cs typeface="Trebuchet MS"/>
              </a:rPr>
              <a:t>5</a:t>
            </a:r>
            <a:r>
              <a:rPr dirty="0" sz="1600" spc="-85">
                <a:solidFill>
                  <a:srgbClr val="292929"/>
                </a:solidFill>
                <a:latin typeface="Trebuchet MS"/>
                <a:cs typeface="Trebuchet MS"/>
              </a:rPr>
              <a:t> records</a:t>
            </a:r>
            <a:r>
              <a:rPr dirty="0" sz="1600" spc="-3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292929"/>
                </a:solidFill>
                <a:latin typeface="Trebuchet MS"/>
                <a:cs typeface="Trebuchet MS"/>
              </a:rPr>
              <a:t>where</a:t>
            </a:r>
            <a:r>
              <a:rPr dirty="0" sz="1600" spc="-6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Trebuchet MS"/>
                <a:cs typeface="Trebuchet MS"/>
              </a:rPr>
              <a:t>launch</a:t>
            </a:r>
            <a:r>
              <a:rPr dirty="0" sz="1600" spc="-114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Trebuchet MS"/>
                <a:cs typeface="Trebuchet MS"/>
              </a:rPr>
              <a:t>sites</a:t>
            </a:r>
            <a:r>
              <a:rPr dirty="0" sz="1600" spc="-9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75">
                <a:solidFill>
                  <a:srgbClr val="292929"/>
                </a:solidFill>
                <a:latin typeface="Trebuchet MS"/>
                <a:cs typeface="Trebuchet MS"/>
              </a:rPr>
              <a:t>begin</a:t>
            </a:r>
            <a:r>
              <a:rPr dirty="0" sz="1600" spc="-10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Trebuchet MS"/>
                <a:cs typeface="Trebuchet MS"/>
              </a:rPr>
              <a:t>with</a:t>
            </a:r>
            <a:r>
              <a:rPr dirty="0" sz="1600" spc="-9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Trebuchet MS"/>
                <a:cs typeface="Trebuchet MS"/>
              </a:rPr>
              <a:t>the</a:t>
            </a:r>
            <a:r>
              <a:rPr dirty="0" sz="1600" spc="-75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80">
                <a:solidFill>
                  <a:srgbClr val="292929"/>
                </a:solidFill>
                <a:latin typeface="Trebuchet MS"/>
                <a:cs typeface="Trebuchet MS"/>
              </a:rPr>
              <a:t>string</a:t>
            </a:r>
            <a:r>
              <a:rPr dirty="0" sz="1600" spc="-95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Trebuchet MS"/>
                <a:cs typeface="Trebuchet MS"/>
              </a:rPr>
              <a:t>‘KSC’</a:t>
            </a:r>
            <a:endParaRPr sz="1600">
              <a:latin typeface="Trebuchet MS"/>
              <a:cs typeface="Trebuchet MS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Displaying</a:t>
            </a:r>
            <a:r>
              <a:rPr dirty="0" sz="16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total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carried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boosters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launched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NASA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(CRS)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Displaying</a:t>
            </a:r>
            <a:r>
              <a:rPr dirty="0" sz="16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average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carried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booster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version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F9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v1.1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Listing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date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where the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16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outcome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drone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ship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was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achieved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Listing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names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boosters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which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ground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pad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4,000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and6,000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Listing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total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number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 successful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failure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mission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Listing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names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booster_versions</a:t>
            </a:r>
            <a:r>
              <a:rPr dirty="0" sz="1600" spc="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which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carried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max.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mass.</a:t>
            </a:r>
            <a:endParaRPr sz="1600">
              <a:latin typeface="Carlito"/>
              <a:cs typeface="Carlito"/>
            </a:endParaRPr>
          </a:p>
          <a:p>
            <a:pPr marL="240665" marR="5080" indent="-228600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Listing</a:t>
            </a:r>
            <a:r>
              <a:rPr dirty="0" sz="16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records</a:t>
            </a:r>
            <a:r>
              <a:rPr dirty="0" sz="16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which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will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display</a:t>
            </a:r>
            <a:r>
              <a:rPr dirty="0" sz="16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month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names,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16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16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ground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pad,</a:t>
            </a:r>
            <a:r>
              <a:rPr dirty="0" sz="16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booster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versions,</a:t>
            </a:r>
            <a:r>
              <a:rPr dirty="0" sz="16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lannch</a:t>
            </a:r>
            <a:r>
              <a:rPr dirty="0" sz="16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for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months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6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year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2017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Ranking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count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6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successful</a:t>
            </a:r>
            <a:r>
              <a:rPr dirty="0" sz="16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16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outcomes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16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6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dates</a:t>
            </a:r>
            <a:r>
              <a:rPr dirty="0" sz="16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2010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6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292929"/>
                </a:solidFill>
                <a:latin typeface="Carlito"/>
                <a:cs typeface="Carlito"/>
              </a:rPr>
              <a:t>2017.</a:t>
            </a:r>
            <a:endParaRPr sz="16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600">
                <a:solidFill>
                  <a:srgbClr val="292929"/>
                </a:solidFill>
                <a:latin typeface="Carlito"/>
                <a:cs typeface="Carlito"/>
              </a:rPr>
              <a:t>Link:</a:t>
            </a:r>
            <a:r>
              <a:rPr dirty="0" sz="1600" spc="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u="sng" sz="16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IBM_Data_Science_Certificate/jupyter-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labs-eda-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sql-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coursera_sqllite.ipynb</a:t>
            </a:r>
            <a:r>
              <a:rPr dirty="0" u="sng" sz="1600" spc="6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at</a:t>
            </a:r>
            <a:r>
              <a:rPr dirty="0" u="sng" sz="1600" spc="7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main</a:t>
            </a:r>
            <a:r>
              <a:rPr dirty="0" u="sng" sz="1600" spc="8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·</a:t>
            </a:r>
            <a:r>
              <a:rPr dirty="0" u="sng" sz="1600" spc="9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nbharwad/IBM_Data_Science_Certificate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12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EDA</a:t>
            </a:r>
            <a:r>
              <a:rPr dirty="0" spc="-90"/>
              <a:t> </a:t>
            </a:r>
            <a:r>
              <a:rPr dirty="0"/>
              <a:t>with</a:t>
            </a:r>
            <a:r>
              <a:rPr dirty="0" spc="-75"/>
              <a:t> </a:t>
            </a:r>
            <a:r>
              <a:rPr dirty="0" spc="-25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73708"/>
            <a:ext cx="8263128" cy="341833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95"/>
              <a:t> </a:t>
            </a:r>
            <a:r>
              <a:rPr dirty="0"/>
              <a:t>an</a:t>
            </a:r>
            <a:r>
              <a:rPr dirty="0" spc="-95"/>
              <a:t> </a:t>
            </a:r>
            <a:r>
              <a:rPr dirty="0" spc="-10"/>
              <a:t>Interactive</a:t>
            </a:r>
            <a:r>
              <a:rPr dirty="0" spc="-90"/>
              <a:t> </a:t>
            </a:r>
            <a:r>
              <a:rPr dirty="0"/>
              <a:t>Map</a:t>
            </a:r>
            <a:r>
              <a:rPr dirty="0" spc="-100"/>
              <a:t> </a:t>
            </a:r>
            <a:r>
              <a:rPr dirty="0"/>
              <a:t>with</a:t>
            </a:r>
            <a:r>
              <a:rPr dirty="0" spc="-90"/>
              <a:t> </a:t>
            </a:r>
            <a:r>
              <a:rPr dirty="0" spc="-10"/>
              <a:t>Folium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12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689863" y="5028641"/>
            <a:ext cx="10538460" cy="7759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3900"/>
              </a:lnSpc>
              <a:spcBef>
                <a:spcPts val="100"/>
              </a:spcBef>
            </a:pPr>
            <a:r>
              <a:rPr dirty="0" sz="1600">
                <a:latin typeface="Carlito"/>
                <a:cs typeface="Carlito"/>
              </a:rPr>
              <a:t>Map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Markers</a:t>
            </a:r>
            <a:r>
              <a:rPr dirty="0" sz="1600" spc="-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have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been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added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to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the</a:t>
            </a:r>
            <a:r>
              <a:rPr dirty="0" sz="1600" spc="-2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map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with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aim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to</a:t>
            </a:r>
            <a:r>
              <a:rPr dirty="0" sz="1600" spc="-3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finding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an</a:t>
            </a:r>
            <a:r>
              <a:rPr dirty="0" sz="1600" spc="-2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optimal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location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for</a:t>
            </a:r>
            <a:r>
              <a:rPr dirty="0" sz="1600" spc="-10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building</a:t>
            </a:r>
            <a:r>
              <a:rPr dirty="0" sz="1600" spc="-3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a</a:t>
            </a:r>
            <a:r>
              <a:rPr dirty="0" sz="1600" spc="-55">
                <a:latin typeface="Carlito"/>
                <a:cs typeface="Carlito"/>
              </a:rPr>
              <a:t> </a:t>
            </a:r>
            <a:r>
              <a:rPr dirty="0" sz="1600">
                <a:latin typeface="Carlito"/>
                <a:cs typeface="Carlito"/>
              </a:rPr>
              <a:t>launch</a:t>
            </a:r>
            <a:r>
              <a:rPr dirty="0" sz="1600" spc="-40">
                <a:latin typeface="Carlito"/>
                <a:cs typeface="Carlito"/>
              </a:rPr>
              <a:t> </a:t>
            </a:r>
            <a:r>
              <a:rPr dirty="0" sz="1600" spc="-10">
                <a:latin typeface="Carlito"/>
                <a:cs typeface="Carlito"/>
              </a:rPr>
              <a:t>site.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IBM_Data_Science_Certificate/Interactive</a:t>
            </a:r>
            <a:r>
              <a:rPr dirty="0" u="sng" sz="1600" spc="-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Visual</a:t>
            </a:r>
            <a:r>
              <a:rPr dirty="0" u="sng" sz="1600" spc="-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Analytics</a:t>
            </a:r>
            <a:r>
              <a:rPr dirty="0" u="sng" sz="1600" spc="-3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with</a:t>
            </a:r>
            <a:r>
              <a:rPr dirty="0" u="sng" sz="16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Folium.ipynb</a:t>
            </a:r>
            <a:r>
              <a:rPr dirty="0" u="sng" sz="16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at</a:t>
            </a:r>
            <a:r>
              <a:rPr dirty="0" u="sng" sz="16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main</a:t>
            </a:r>
            <a:r>
              <a:rPr dirty="0" u="sng" sz="16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·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nbharwad/IBM_Data_Science_Certificate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49710" y="6080861"/>
            <a:ext cx="2298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1C7CDB"/>
                </a:solidFill>
                <a:latin typeface="Carlito"/>
                <a:cs typeface="Carlito"/>
              </a:rPr>
              <a:t>14</a:t>
            </a:r>
            <a:endParaRPr sz="1600">
              <a:latin typeface="Carlito"/>
              <a:cs typeface="Carlito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3044" y="1517903"/>
            <a:ext cx="3840479" cy="1714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dirty="0" spc="-95"/>
              <a:t> </a:t>
            </a:r>
            <a:r>
              <a:rPr dirty="0"/>
              <a:t>a</a:t>
            </a:r>
            <a:r>
              <a:rPr dirty="0" spc="-95"/>
              <a:t> </a:t>
            </a:r>
            <a:r>
              <a:rPr dirty="0"/>
              <a:t>Dashboard</a:t>
            </a:r>
            <a:r>
              <a:rPr dirty="0" spc="-80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/>
              <a:t>Plotly</a:t>
            </a:r>
            <a:r>
              <a:rPr dirty="0" spc="-100"/>
              <a:t> </a:t>
            </a:r>
            <a:r>
              <a:rPr dirty="0" spc="-20"/>
              <a:t>Dash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7420" y="1516380"/>
            <a:ext cx="3800855" cy="171602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41676" y="3328415"/>
            <a:ext cx="6573011" cy="24292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664870" y="6044590"/>
            <a:ext cx="98336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IBM_Data_Science_Certificate/8)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dash_interactivity.py</a:t>
            </a:r>
            <a:r>
              <a:rPr dirty="0" u="sng" sz="1800" spc="-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at</a:t>
            </a:r>
            <a:r>
              <a:rPr dirty="0" u="sng" sz="1800" spc="-3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main</a:t>
            </a:r>
            <a:r>
              <a:rPr dirty="0" u="sng" sz="18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·</a:t>
            </a:r>
            <a:r>
              <a:rPr dirty="0" u="sng" sz="1800" spc="-6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5"/>
              </a:rPr>
              <a:t>nbharwad/IBM_Data_Science_Certificate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429004"/>
            <a:ext cx="938403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SVM,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KNN,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LR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model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achieved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accuracy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i.e.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83.3%,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while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SVM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performs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best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terms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Area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Under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curve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at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0.958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Predictive</a:t>
            </a:r>
            <a:r>
              <a:rPr dirty="0" spc="-145"/>
              <a:t> </a:t>
            </a:r>
            <a:r>
              <a:rPr dirty="0"/>
              <a:t>Analysis</a:t>
            </a:r>
            <a:r>
              <a:rPr dirty="0" spc="-145"/>
              <a:t> </a:t>
            </a:r>
            <a:r>
              <a:rPr dirty="0" spc="-10"/>
              <a:t>(Classification)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423" y="2240279"/>
            <a:ext cx="4760976" cy="327964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2011" y="2077211"/>
            <a:ext cx="4323588" cy="33528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99845" y="5452059"/>
            <a:ext cx="109112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IBM_Data_Science_Certificate/Machine</a:t>
            </a:r>
            <a:r>
              <a:rPr dirty="0" u="sng" sz="1800" spc="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Learning</a:t>
            </a:r>
            <a:r>
              <a:rPr dirty="0" u="sng" sz="1800" spc="-3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Prediction.ipynb</a:t>
            </a:r>
            <a:r>
              <a:rPr dirty="0" u="sng" sz="1800" spc="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at</a:t>
            </a:r>
            <a:r>
              <a:rPr dirty="0" u="sng" sz="1800" spc="-3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main</a:t>
            </a:r>
            <a:r>
              <a:rPr dirty="0" u="sng" sz="1800" spc="-4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·</a:t>
            </a:r>
            <a:r>
              <a:rPr dirty="0" u="sng" sz="18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 </a:t>
            </a:r>
            <a:r>
              <a:rPr dirty="0" u="sng" sz="18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4"/>
              </a:rPr>
              <a:t>nbharwad/IBM_Data_Science_Certificate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77188" y="1761489"/>
            <a:ext cx="9863455" cy="1515110"/>
          </a:xfrm>
          <a:prstGeom prst="rect">
            <a:avLst/>
          </a:prstGeom>
        </p:spPr>
        <p:txBody>
          <a:bodyPr wrap="square" lIns="0" tIns="488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SVM,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KNN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LR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models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are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terms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prediction</a:t>
            </a:r>
            <a:r>
              <a:rPr dirty="0" sz="1800" spc="-2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accuracy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this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dataset.</a:t>
            </a:r>
            <a:endParaRPr sz="18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Low</a:t>
            </a:r>
            <a:r>
              <a:rPr dirty="0" sz="1800" spc="-5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weighted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payloads</a:t>
            </a:r>
            <a:r>
              <a:rPr dirty="0" sz="1800" spc="-5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performs</a:t>
            </a:r>
            <a:r>
              <a:rPr dirty="0" sz="1800" spc="-6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better</a:t>
            </a:r>
            <a:r>
              <a:rPr dirty="0" sz="1800" spc="-6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than</a:t>
            </a:r>
            <a:r>
              <a:rPr dirty="0" sz="1800" spc="-5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heavier</a:t>
            </a:r>
            <a:r>
              <a:rPr dirty="0" sz="1800" spc="-5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payloads</a:t>
            </a:r>
            <a:endParaRPr sz="1800">
              <a:latin typeface="Carlito"/>
              <a:cs typeface="Carlito"/>
            </a:endParaRPr>
          </a:p>
          <a:p>
            <a:pPr marL="240665" indent="-227965">
              <a:lnSpc>
                <a:spcPts val="2050"/>
              </a:lnSpc>
              <a:spcBef>
                <a:spcPts val="2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rates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for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006FC0"/>
                </a:solidFill>
                <a:latin typeface="Carlito"/>
                <a:cs typeface="Carlito"/>
              </a:rPr>
              <a:t>SPACEX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directly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proportional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time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in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years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they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will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eventually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perform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ts val="2050"/>
              </a:lnSpc>
            </a:pP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launches.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KSC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LC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39A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had</a:t>
            </a:r>
            <a:r>
              <a:rPr dirty="0" sz="1800" spc="-2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most</a:t>
            </a:r>
            <a:r>
              <a:rPr dirty="0" sz="1800" spc="-3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successful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launches</a:t>
            </a:r>
            <a:r>
              <a:rPr dirty="0" sz="1800" spc="-2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all</a:t>
            </a:r>
            <a:r>
              <a:rPr dirty="0" sz="1800" spc="-4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sites.</a:t>
            </a:r>
            <a:endParaRPr sz="18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Orbit</a:t>
            </a:r>
            <a:r>
              <a:rPr dirty="0" sz="1800" spc="-5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GEO,</a:t>
            </a:r>
            <a:r>
              <a:rPr dirty="0" sz="1800" spc="-5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HEO,</a:t>
            </a:r>
            <a:r>
              <a:rPr dirty="0" sz="1800" spc="-3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SSO,</a:t>
            </a:r>
            <a:r>
              <a:rPr dirty="0" sz="1800" spc="-50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ES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L1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has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best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006FC0"/>
                </a:solidFill>
                <a:latin typeface="Carlito"/>
                <a:cs typeface="Carlito"/>
              </a:rPr>
              <a:t>success</a:t>
            </a:r>
            <a:r>
              <a:rPr dirty="0" sz="1800" spc="-45">
                <a:solidFill>
                  <a:srgbClr val="006FC0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006FC0"/>
                </a:solidFill>
                <a:latin typeface="Carlito"/>
                <a:cs typeface="Carlito"/>
              </a:rPr>
              <a:t>rate.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15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6509"/>
            <a:ext cx="1384300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4009771"/>
            <a:ext cx="99675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site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CCAFS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SLC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40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significantly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higher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than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other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sites.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114"/>
              <a:t> </a:t>
            </a:r>
            <a:r>
              <a:rPr dirty="0"/>
              <a:t>Number</a:t>
            </a:r>
            <a:r>
              <a:rPr dirty="0" spc="-110"/>
              <a:t> </a:t>
            </a:r>
            <a:r>
              <a:rPr dirty="0"/>
              <a:t>vs.</a:t>
            </a:r>
            <a:r>
              <a:rPr dirty="0" spc="-100"/>
              <a:t> </a:t>
            </a:r>
            <a:r>
              <a:rPr dirty="0"/>
              <a:t>Launch</a:t>
            </a:r>
            <a:r>
              <a:rPr dirty="0" spc="-85"/>
              <a:t> </a:t>
            </a:r>
            <a:r>
              <a:rPr dirty="0" spc="-20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75" y="1565147"/>
            <a:ext cx="9592056" cy="202844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24229" y="2049272"/>
            <a:ext cx="499427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Majority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payloads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lower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Mass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have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been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launched</a:t>
            </a:r>
            <a:r>
              <a:rPr dirty="0" sz="22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CCAFS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SLC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40.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Payload</a:t>
            </a:r>
            <a:r>
              <a:rPr dirty="0" spc="-105"/>
              <a:t> </a:t>
            </a:r>
            <a:r>
              <a:rPr dirty="0"/>
              <a:t>vs.</a:t>
            </a:r>
            <a:r>
              <a:rPr dirty="0" spc="-110"/>
              <a:t> </a:t>
            </a:r>
            <a:r>
              <a:rPr dirty="0"/>
              <a:t>Launch</a:t>
            </a:r>
            <a:r>
              <a:rPr dirty="0" spc="-100"/>
              <a:t> </a:t>
            </a:r>
            <a:r>
              <a:rPr dirty="0" spc="-20"/>
              <a:t>Site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6164" y="1677923"/>
            <a:ext cx="3525012" cy="3429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37640" y="1952650"/>
            <a:ext cx="2468245" cy="3103245"/>
          </a:xfrm>
          <a:prstGeom prst="rect">
            <a:avLst/>
          </a:prstGeom>
        </p:spPr>
        <p:txBody>
          <a:bodyPr wrap="square" lIns="0" tIns="18923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Executive</a:t>
            </a:r>
            <a:r>
              <a:rPr dirty="0" sz="22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Introduction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Methodology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Conclusion</a:t>
            </a:r>
            <a:endParaRPr sz="22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Appendix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2098929"/>
            <a:ext cx="45008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orbit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ES-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L1,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GEO,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HEO,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SSO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are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among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highest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rate.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Success</a:t>
            </a:r>
            <a:r>
              <a:rPr dirty="0" spc="-95"/>
              <a:t> </a:t>
            </a:r>
            <a:r>
              <a:rPr dirty="0"/>
              <a:t>Rate</a:t>
            </a:r>
            <a:r>
              <a:rPr dirty="0" spc="-100"/>
              <a:t> </a:t>
            </a:r>
            <a:r>
              <a:rPr dirty="0"/>
              <a:t>vs.</a:t>
            </a:r>
            <a:r>
              <a:rPr dirty="0" spc="-95"/>
              <a:t> </a:t>
            </a:r>
            <a:r>
              <a:rPr dirty="0"/>
              <a:t>Orbit</a:t>
            </a:r>
            <a:r>
              <a:rPr dirty="0" spc="-110"/>
              <a:t> </a:t>
            </a:r>
            <a:r>
              <a:rPr dirty="0" spc="-2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1303" y="1840992"/>
            <a:ext cx="4105655" cy="28574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2086482"/>
            <a:ext cx="5173980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trend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can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observed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shifting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0">
                <a:solidFill>
                  <a:srgbClr val="292929"/>
                </a:solidFill>
                <a:latin typeface="Carlito"/>
                <a:cs typeface="Carlito"/>
              </a:rPr>
              <a:t>VLEO</a:t>
            </a:r>
            <a:endParaRPr sz="22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recent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years.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dirty="0" spc="-105"/>
              <a:t> </a:t>
            </a:r>
            <a:r>
              <a:rPr dirty="0"/>
              <a:t>Number</a:t>
            </a:r>
            <a:r>
              <a:rPr dirty="0" spc="-95"/>
              <a:t> </a:t>
            </a:r>
            <a:r>
              <a:rPr dirty="0"/>
              <a:t>vs.</a:t>
            </a:r>
            <a:r>
              <a:rPr dirty="0" spc="-90"/>
              <a:t> </a:t>
            </a:r>
            <a:r>
              <a:rPr dirty="0"/>
              <a:t>Orbit</a:t>
            </a:r>
            <a:r>
              <a:rPr dirty="0" spc="-100"/>
              <a:t> </a:t>
            </a:r>
            <a:r>
              <a:rPr dirty="0" spc="-2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0800" y="1533144"/>
            <a:ext cx="3685032" cy="34290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2074291"/>
            <a:ext cx="6041390" cy="94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239395" marR="5080" indent="-22669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There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are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strong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correlation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ISS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at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range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around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2000,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as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well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as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GTO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	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range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4,000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8,000.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Payload</a:t>
            </a:r>
            <a:r>
              <a:rPr dirty="0" spc="-85"/>
              <a:t> </a:t>
            </a:r>
            <a:r>
              <a:rPr dirty="0"/>
              <a:t>vs.</a:t>
            </a:r>
            <a:r>
              <a:rPr dirty="0" spc="-95"/>
              <a:t> </a:t>
            </a:r>
            <a:r>
              <a:rPr dirty="0"/>
              <a:t>Orbit</a:t>
            </a:r>
            <a:r>
              <a:rPr dirty="0" spc="-75"/>
              <a:t> </a:t>
            </a:r>
            <a:r>
              <a:rPr dirty="0" spc="-20"/>
              <a:t>Type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1443" y="1629155"/>
            <a:ext cx="3906011" cy="359968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2052954"/>
            <a:ext cx="5024755" cy="1266190"/>
          </a:xfrm>
          <a:prstGeom prst="rect">
            <a:avLst/>
          </a:prstGeom>
        </p:spPr>
        <p:txBody>
          <a:bodyPr wrap="square" lIns="0" tIns="45719" rIns="0" bIns="0" rtlCol="0" vert="horz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success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rate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increased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significantly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since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2013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has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stabilised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since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2010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potentially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due</a:t>
            </a:r>
            <a:r>
              <a:rPr dirty="0" sz="22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advance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technology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lessons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learned.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dirty="0" spc="-125"/>
              <a:t> </a:t>
            </a:r>
            <a:r>
              <a:rPr dirty="0"/>
              <a:t>Success</a:t>
            </a:r>
            <a:r>
              <a:rPr dirty="0" spc="-125"/>
              <a:t> </a:t>
            </a:r>
            <a:r>
              <a:rPr dirty="0" spc="-35"/>
              <a:t>Yearly</a:t>
            </a:r>
            <a:r>
              <a:rPr dirty="0" spc="-155"/>
              <a:t> </a:t>
            </a:r>
            <a:r>
              <a:rPr dirty="0" spc="-10"/>
              <a:t>Trend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656588"/>
            <a:ext cx="5315711" cy="368655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dirty="0" spc="-90"/>
              <a:t> </a:t>
            </a:r>
            <a:r>
              <a:rPr dirty="0"/>
              <a:t>Launch</a:t>
            </a:r>
            <a:r>
              <a:rPr dirty="0" spc="-70"/>
              <a:t> </a:t>
            </a:r>
            <a:r>
              <a:rPr dirty="0"/>
              <a:t>Site</a:t>
            </a:r>
            <a:r>
              <a:rPr dirty="0" spc="-95"/>
              <a:t> </a:t>
            </a:r>
            <a:r>
              <a:rPr dirty="0" spc="-20"/>
              <a:t>Names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5655" y="2130551"/>
            <a:ext cx="3343655" cy="403402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2094" y="4669028"/>
            <a:ext cx="8114665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*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22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LAUNCH_SITE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 like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'CCA%'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limit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50">
                <a:solidFill>
                  <a:srgbClr val="292929"/>
                </a:solidFill>
                <a:latin typeface="Carlito"/>
                <a:cs typeface="Carlito"/>
              </a:rPr>
              <a:t>5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Launch</a:t>
            </a:r>
            <a:r>
              <a:rPr dirty="0" spc="-65"/>
              <a:t> </a:t>
            </a:r>
            <a:r>
              <a:rPr dirty="0"/>
              <a:t>Site</a:t>
            </a:r>
            <a:r>
              <a:rPr dirty="0" spc="-95"/>
              <a:t> </a:t>
            </a:r>
            <a:r>
              <a:rPr dirty="0"/>
              <a:t>Names</a:t>
            </a:r>
            <a:r>
              <a:rPr dirty="0" spc="-95"/>
              <a:t> </a:t>
            </a:r>
            <a:r>
              <a:rPr dirty="0"/>
              <a:t>Begin</a:t>
            </a:r>
            <a:r>
              <a:rPr dirty="0" spc="-85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 spc="-10"/>
              <a:t>'CCA'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544" y="1623060"/>
            <a:ext cx="11106912" cy="280873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1711" y="1842262"/>
            <a:ext cx="933450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0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sum(PAYLOAD_MASS_KG)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SPACEXTBL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CUSTOMER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'NASA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(CRS)'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Total</a:t>
            </a:r>
            <a:r>
              <a:rPr dirty="0" spc="-135"/>
              <a:t> </a:t>
            </a:r>
            <a:r>
              <a:rPr dirty="0" spc="-20"/>
              <a:t>Payload</a:t>
            </a:r>
            <a:r>
              <a:rPr dirty="0" spc="-120"/>
              <a:t> </a:t>
            </a:r>
            <a:r>
              <a:rPr dirty="0" spc="-20"/>
              <a:t>Mass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5779" y="2514600"/>
            <a:ext cx="1828800" cy="109575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43785"/>
            <a:ext cx="86785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avg(PAYLOAD_MASS_KG)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 BOOSTER_VERSION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'F9V1,1'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Average</a:t>
            </a:r>
            <a:r>
              <a:rPr dirty="0" spc="-95"/>
              <a:t> </a:t>
            </a:r>
            <a:r>
              <a:rPr dirty="0" spc="-20"/>
              <a:t>Payload</a:t>
            </a:r>
            <a:r>
              <a:rPr dirty="0" spc="-80"/>
              <a:t> </a:t>
            </a:r>
            <a:r>
              <a:rPr dirty="0"/>
              <a:t>Mass</a:t>
            </a:r>
            <a:r>
              <a:rPr dirty="0" spc="-85"/>
              <a:t> </a:t>
            </a:r>
            <a:r>
              <a:rPr dirty="0"/>
              <a:t>by</a:t>
            </a:r>
            <a:r>
              <a:rPr dirty="0" spc="-100"/>
              <a:t> </a:t>
            </a:r>
            <a:r>
              <a:rPr dirty="0"/>
              <a:t>F9</a:t>
            </a:r>
            <a:r>
              <a:rPr dirty="0" spc="-95"/>
              <a:t> </a:t>
            </a:r>
            <a:r>
              <a:rPr dirty="0" spc="-20"/>
              <a:t>v1.1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7679" y="2328672"/>
            <a:ext cx="1990344" cy="60960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42262"/>
            <a:ext cx="947483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0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min(DATE)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Landing_Outcome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'Success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(ground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pad)'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dirty="0" spc="-185"/>
              <a:t> </a:t>
            </a:r>
            <a:r>
              <a:rPr dirty="0"/>
              <a:t>Successful</a:t>
            </a:r>
            <a:r>
              <a:rPr dirty="0" spc="-150"/>
              <a:t> </a:t>
            </a:r>
            <a:r>
              <a:rPr dirty="0"/>
              <a:t>Ground</a:t>
            </a:r>
            <a:r>
              <a:rPr dirty="0" spc="-150"/>
              <a:t> </a:t>
            </a:r>
            <a:r>
              <a:rPr dirty="0"/>
              <a:t>Landing</a:t>
            </a:r>
            <a:r>
              <a:rPr dirty="0" spc="-165"/>
              <a:t> </a:t>
            </a:r>
            <a:r>
              <a:rPr dirty="0" spc="-20"/>
              <a:t>Date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2044" y="2275332"/>
            <a:ext cx="2846831" cy="113385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572514"/>
            <a:ext cx="971867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BOOSTER_VERSION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Landing_Outcome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'Success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(drone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ship)'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PAYLOAD_MASS_KG_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&gt;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4000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PAYLOAD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MASS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KG_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&lt;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6000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956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z="2500"/>
              <a:t>Successful</a:t>
            </a:r>
            <a:r>
              <a:rPr dirty="0" sz="2500" spc="-50"/>
              <a:t> </a:t>
            </a:r>
            <a:r>
              <a:rPr dirty="0" sz="2500"/>
              <a:t>Drone</a:t>
            </a:r>
            <a:r>
              <a:rPr dirty="0" sz="2500" spc="-75"/>
              <a:t> </a:t>
            </a:r>
            <a:r>
              <a:rPr dirty="0" sz="2500"/>
              <a:t>Ship</a:t>
            </a:r>
            <a:r>
              <a:rPr dirty="0" sz="2500" spc="-70"/>
              <a:t> </a:t>
            </a:r>
            <a:r>
              <a:rPr dirty="0" sz="2500"/>
              <a:t>Landing</a:t>
            </a:r>
            <a:r>
              <a:rPr dirty="0" sz="2500" spc="-80"/>
              <a:t> </a:t>
            </a:r>
            <a:r>
              <a:rPr dirty="0" sz="2500"/>
              <a:t>with</a:t>
            </a:r>
            <a:r>
              <a:rPr dirty="0" sz="2500" spc="-80"/>
              <a:t> </a:t>
            </a:r>
            <a:r>
              <a:rPr dirty="0" sz="2500" spc="-10"/>
              <a:t>Payload</a:t>
            </a:r>
            <a:r>
              <a:rPr dirty="0" sz="2500" spc="-80"/>
              <a:t> </a:t>
            </a:r>
            <a:r>
              <a:rPr dirty="0" sz="2500"/>
              <a:t>between</a:t>
            </a:r>
            <a:r>
              <a:rPr dirty="0" sz="2500" spc="-70"/>
              <a:t> </a:t>
            </a:r>
            <a:r>
              <a:rPr dirty="0" sz="2500"/>
              <a:t>4000</a:t>
            </a:r>
            <a:r>
              <a:rPr dirty="0" sz="2500" spc="-80"/>
              <a:t> </a:t>
            </a:r>
            <a:r>
              <a:rPr dirty="0" sz="2500"/>
              <a:t>and</a:t>
            </a:r>
            <a:r>
              <a:rPr dirty="0" sz="2500" spc="-80"/>
              <a:t> </a:t>
            </a:r>
            <a:r>
              <a:rPr dirty="0" sz="2500" spc="-20"/>
              <a:t>6000</a:t>
            </a:r>
            <a:endParaRPr sz="25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59579" y="2961132"/>
            <a:ext cx="2077212" cy="245668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26693" y="1292235"/>
            <a:ext cx="4183379" cy="383984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1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methodologies</a:t>
            </a:r>
            <a:endParaRPr sz="20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Wrangling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EDA</a:t>
            </a:r>
            <a:r>
              <a:rPr dirty="0" sz="17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17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Visualization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EDA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SQL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Building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</a:t>
            </a:r>
            <a:r>
              <a:rPr dirty="0" sz="17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17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map</a:t>
            </a:r>
            <a:r>
              <a:rPr dirty="0" sz="17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Folium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Building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Dashboard</a:t>
            </a:r>
            <a:r>
              <a:rPr dirty="0" sz="17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Plotly</a:t>
            </a:r>
            <a:r>
              <a:rPr dirty="0" sz="17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20">
                <a:solidFill>
                  <a:srgbClr val="292929"/>
                </a:solidFill>
                <a:latin typeface="Carlito"/>
                <a:cs typeface="Carlito"/>
              </a:rPr>
              <a:t>Dash</a:t>
            </a:r>
            <a:endParaRPr sz="17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Predictive</a:t>
            </a:r>
            <a:r>
              <a:rPr dirty="0" sz="17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Analysis</a:t>
            </a:r>
            <a:r>
              <a:rPr dirty="0" sz="1700" spc="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(Classification)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Summary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all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83919" y="5111394"/>
            <a:ext cx="2028189" cy="1257300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8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>
                <a:solidFill>
                  <a:srgbClr val="292929"/>
                </a:solidFill>
                <a:latin typeface="Carlito"/>
                <a:cs typeface="Carlito"/>
              </a:rPr>
              <a:t>EDA</a:t>
            </a:r>
            <a:r>
              <a:rPr dirty="0" sz="17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Results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Interactive</a:t>
            </a:r>
            <a:r>
              <a:rPr dirty="0" sz="17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Analytics</a:t>
            </a:r>
            <a:endParaRPr sz="17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700" spc="-10">
                <a:solidFill>
                  <a:srgbClr val="292929"/>
                </a:solidFill>
                <a:latin typeface="Carlito"/>
                <a:cs typeface="Carlito"/>
              </a:rPr>
              <a:t>Predictive Analysis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Executive</a:t>
            </a:r>
            <a:r>
              <a:rPr dirty="0" spc="-155"/>
              <a:t> </a:t>
            </a:r>
            <a:r>
              <a:rPr dirty="0" spc="-1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44525" y="1626234"/>
            <a:ext cx="114350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count(MISSION_OUTCOME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1800" spc="-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MISSION_OUTCOME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'Success'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or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 MISSION_OUTCOME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=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'Failure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(in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flight)'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5361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z="3100" spc="-60"/>
              <a:t>Total</a:t>
            </a:r>
            <a:r>
              <a:rPr dirty="0" sz="3100" spc="-85"/>
              <a:t> </a:t>
            </a:r>
            <a:r>
              <a:rPr dirty="0" sz="3100"/>
              <a:t>Number</a:t>
            </a:r>
            <a:r>
              <a:rPr dirty="0" sz="3100" spc="-105"/>
              <a:t> </a:t>
            </a:r>
            <a:r>
              <a:rPr dirty="0" sz="3100"/>
              <a:t>of</a:t>
            </a:r>
            <a:r>
              <a:rPr dirty="0" sz="3100" spc="-80"/>
              <a:t> </a:t>
            </a:r>
            <a:r>
              <a:rPr dirty="0" sz="3100" spc="-10"/>
              <a:t>Successful</a:t>
            </a:r>
            <a:r>
              <a:rPr dirty="0" sz="3100" spc="-85"/>
              <a:t> </a:t>
            </a:r>
            <a:r>
              <a:rPr dirty="0" sz="3100"/>
              <a:t>and</a:t>
            </a:r>
            <a:r>
              <a:rPr dirty="0" sz="3100" spc="-95"/>
              <a:t> </a:t>
            </a:r>
            <a:r>
              <a:rPr dirty="0" sz="3100"/>
              <a:t>Failure</a:t>
            </a:r>
            <a:r>
              <a:rPr dirty="0" sz="3100" spc="-65"/>
              <a:t> </a:t>
            </a:r>
            <a:r>
              <a:rPr dirty="0" sz="3100"/>
              <a:t>Mission</a:t>
            </a:r>
            <a:r>
              <a:rPr dirty="0" sz="3100" spc="-75"/>
              <a:t> </a:t>
            </a:r>
            <a:r>
              <a:rPr dirty="0" sz="3100" spc="-10"/>
              <a:t>Outcomes</a:t>
            </a:r>
            <a:endParaRPr sz="31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3920" y="3281171"/>
            <a:ext cx="1210055" cy="97231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72236" y="1596593"/>
            <a:ext cx="1130554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BOOSTER_VERSION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PAYLOAD_MASS_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KG_</a:t>
            </a:r>
            <a:r>
              <a:rPr dirty="0" sz="1800" spc="-1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=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(select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max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PAYLOAD_MASS_KG_)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endParaRPr sz="18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SPACEXTBL)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Boosters</a:t>
            </a:r>
            <a:r>
              <a:rPr dirty="0" spc="-125"/>
              <a:t> </a:t>
            </a:r>
            <a:r>
              <a:rPr dirty="0"/>
              <a:t>Carried</a:t>
            </a:r>
            <a:r>
              <a:rPr dirty="0" spc="-130"/>
              <a:t> </a:t>
            </a:r>
            <a:r>
              <a:rPr dirty="0"/>
              <a:t>Maximum</a:t>
            </a:r>
            <a:r>
              <a:rPr dirty="0" spc="-120"/>
              <a:t> </a:t>
            </a:r>
            <a:r>
              <a:rPr dirty="0" spc="-10"/>
              <a:t>Payload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19700" y="2837688"/>
            <a:ext cx="1284731" cy="363931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42262"/>
            <a:ext cx="1031875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*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Landing_Outcome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like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'Success%'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(DATE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'2015- 01-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01'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'2015-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12-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31')</a:t>
            </a:r>
            <a:r>
              <a:rPr dirty="0" sz="20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order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date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desc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2015</a:t>
            </a:r>
            <a:r>
              <a:rPr dirty="0" spc="-105"/>
              <a:t> </a:t>
            </a:r>
            <a:r>
              <a:rPr dirty="0"/>
              <a:t>Launch</a:t>
            </a:r>
            <a:r>
              <a:rPr dirty="0" spc="-95"/>
              <a:t> </a:t>
            </a:r>
            <a:r>
              <a:rPr dirty="0" spc="-10"/>
              <a:t>Records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747772"/>
            <a:ext cx="10411968" cy="273405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541221"/>
            <a:ext cx="107124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%sql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select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SPACEXTBL</a:t>
            </a:r>
            <a:r>
              <a:rPr dirty="0" sz="2000" spc="-7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where</a:t>
            </a:r>
            <a:r>
              <a:rPr dirty="0" sz="20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Landing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Outcome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like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'Success%'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30">
                <a:solidFill>
                  <a:srgbClr val="292929"/>
                </a:solidFill>
                <a:latin typeface="Carlito"/>
                <a:cs typeface="Carlito"/>
              </a:rPr>
              <a:t>(DATE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between</a:t>
            </a:r>
            <a:r>
              <a:rPr dirty="0" sz="20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'2010-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06-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04'</a:t>
            </a:r>
            <a:endParaRPr sz="2000">
              <a:latin typeface="Carlito"/>
              <a:cs typeface="Carlito"/>
            </a:endParaRPr>
          </a:p>
          <a:p>
            <a:pPr marL="241300">
              <a:lnSpc>
                <a:spcPct val="100000"/>
              </a:lnSpc>
            </a:pP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'2017-</a:t>
            </a:r>
            <a:r>
              <a:rPr dirty="0" sz="2000" spc="-10">
                <a:solidFill>
                  <a:srgbClr val="292929"/>
                </a:solidFill>
                <a:latin typeface="Carlito"/>
                <a:cs typeface="Carlito"/>
              </a:rPr>
              <a:t>03-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20')</a:t>
            </a:r>
            <a:r>
              <a:rPr dirty="0" sz="2000" spc="-7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order</a:t>
            </a:r>
            <a:r>
              <a:rPr dirty="0" sz="20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by</a:t>
            </a:r>
            <a:r>
              <a:rPr dirty="0" sz="20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292929"/>
                </a:solidFill>
                <a:latin typeface="Carlito"/>
                <a:cs typeface="Carlito"/>
              </a:rPr>
              <a:t>date</a:t>
            </a:r>
            <a:r>
              <a:rPr dirty="0" sz="20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292929"/>
                </a:solidFill>
                <a:latin typeface="Carlito"/>
                <a:cs typeface="Carlito"/>
              </a:rPr>
              <a:t>desc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6223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Rank</a:t>
            </a:r>
            <a:r>
              <a:rPr dirty="0" sz="2800" spc="-60"/>
              <a:t> </a:t>
            </a:r>
            <a:r>
              <a:rPr dirty="0" sz="2800"/>
              <a:t>Landing</a:t>
            </a:r>
            <a:r>
              <a:rPr dirty="0" sz="2800" spc="-40"/>
              <a:t> </a:t>
            </a:r>
            <a:r>
              <a:rPr dirty="0" sz="2800" spc="-10"/>
              <a:t>Outcomes</a:t>
            </a:r>
            <a:r>
              <a:rPr dirty="0" sz="2800" spc="-40"/>
              <a:t> </a:t>
            </a:r>
            <a:r>
              <a:rPr dirty="0" sz="2800"/>
              <a:t>Between</a:t>
            </a:r>
            <a:r>
              <a:rPr dirty="0" sz="2800" spc="-80"/>
              <a:t> </a:t>
            </a:r>
            <a:r>
              <a:rPr dirty="0" sz="2800" spc="-20"/>
              <a:t>2010-</a:t>
            </a:r>
            <a:r>
              <a:rPr dirty="0" sz="2800" spc="-10"/>
              <a:t>06-</a:t>
            </a:r>
            <a:r>
              <a:rPr dirty="0" sz="2800"/>
              <a:t>04</a:t>
            </a:r>
            <a:r>
              <a:rPr dirty="0" sz="2800" spc="-10"/>
              <a:t> </a:t>
            </a:r>
            <a:r>
              <a:rPr dirty="0" sz="2800"/>
              <a:t>and</a:t>
            </a:r>
            <a:r>
              <a:rPr dirty="0" sz="2800" spc="-40"/>
              <a:t> </a:t>
            </a:r>
            <a:r>
              <a:rPr dirty="0" sz="2800" spc="-20"/>
              <a:t>2017-</a:t>
            </a:r>
            <a:r>
              <a:rPr dirty="0" sz="2800" spc="-10"/>
              <a:t>03-</a:t>
            </a:r>
            <a:r>
              <a:rPr dirty="0" sz="2800" spc="-25"/>
              <a:t>20</a:t>
            </a:r>
            <a:endParaRPr sz="2800"/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2444495"/>
            <a:ext cx="11230356" cy="20954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18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3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191" y="1475232"/>
            <a:ext cx="9745980" cy="43510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Marked</a:t>
            </a:r>
            <a:r>
              <a:rPr dirty="0" spc="-105"/>
              <a:t> </a:t>
            </a:r>
            <a:r>
              <a:rPr dirty="0"/>
              <a:t>launch</a:t>
            </a:r>
            <a:r>
              <a:rPr dirty="0" spc="-100"/>
              <a:t> </a:t>
            </a:r>
            <a:r>
              <a:rPr dirty="0"/>
              <a:t>sites</a:t>
            </a:r>
            <a:r>
              <a:rPr dirty="0" spc="-125"/>
              <a:t> </a:t>
            </a:r>
            <a:r>
              <a:rPr dirty="0"/>
              <a:t>on</a:t>
            </a:r>
            <a:r>
              <a:rPr dirty="0" spc="-110"/>
              <a:t> </a:t>
            </a:r>
            <a:r>
              <a:rPr dirty="0" spc="-20"/>
              <a:t>map!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596" y="1543811"/>
            <a:ext cx="9744456" cy="43510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Success/Failed</a:t>
            </a:r>
            <a:r>
              <a:rPr dirty="0" spc="-85"/>
              <a:t> </a:t>
            </a:r>
            <a:r>
              <a:rPr dirty="0"/>
              <a:t>Launch</a:t>
            </a:r>
            <a:r>
              <a:rPr dirty="0" spc="-95"/>
              <a:t> </a:t>
            </a:r>
            <a:r>
              <a:rPr dirty="0"/>
              <a:t>Sites</a:t>
            </a:r>
            <a:r>
              <a:rPr dirty="0" spc="-114"/>
              <a:t> </a:t>
            </a:r>
            <a:r>
              <a:rPr dirty="0" spc="-10"/>
              <a:t>Marked</a:t>
            </a:r>
            <a:r>
              <a:rPr dirty="0" spc="-90"/>
              <a:t> </a:t>
            </a:r>
            <a:r>
              <a:rPr dirty="0"/>
              <a:t>on</a:t>
            </a:r>
            <a:r>
              <a:rPr dirty="0" spc="-95"/>
              <a:t> </a:t>
            </a:r>
            <a:r>
              <a:rPr dirty="0"/>
              <a:t>the</a:t>
            </a:r>
            <a:r>
              <a:rPr dirty="0" spc="-105"/>
              <a:t> </a:t>
            </a:r>
            <a:r>
              <a:rPr dirty="0" spc="-20"/>
              <a:t>Map!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62555" y="1399032"/>
            <a:ext cx="8598408" cy="43144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85">
                <a:latin typeface="Trebuchet MS"/>
                <a:cs typeface="Trebuchet MS"/>
              </a:rPr>
              <a:t>Distance</a:t>
            </a:r>
            <a:r>
              <a:rPr dirty="0" spc="-245">
                <a:latin typeface="Trebuchet MS"/>
                <a:cs typeface="Trebuchet MS"/>
              </a:rPr>
              <a:t> </a:t>
            </a:r>
            <a:r>
              <a:rPr dirty="0" spc="-175">
                <a:latin typeface="Trebuchet MS"/>
                <a:cs typeface="Trebuchet MS"/>
              </a:rPr>
              <a:t>between</a:t>
            </a:r>
            <a:r>
              <a:rPr dirty="0" spc="-225">
                <a:latin typeface="Trebuchet MS"/>
                <a:cs typeface="Trebuchet MS"/>
              </a:rPr>
              <a:t> </a:t>
            </a:r>
            <a:r>
              <a:rPr dirty="0" spc="-170">
                <a:latin typeface="Trebuchet MS"/>
                <a:cs typeface="Trebuchet MS"/>
              </a:rPr>
              <a:t>launch</a:t>
            </a:r>
            <a:r>
              <a:rPr dirty="0" spc="-220">
                <a:latin typeface="Trebuchet MS"/>
                <a:cs typeface="Trebuchet MS"/>
              </a:rPr>
              <a:t> </a:t>
            </a:r>
            <a:r>
              <a:rPr dirty="0" spc="-165">
                <a:latin typeface="Trebuchet MS"/>
                <a:cs typeface="Trebuchet MS"/>
              </a:rPr>
              <a:t>sites</a:t>
            </a:r>
            <a:r>
              <a:rPr dirty="0" spc="-250">
                <a:latin typeface="Trebuchet MS"/>
                <a:cs typeface="Trebuchet MS"/>
              </a:rPr>
              <a:t> </a:t>
            </a:r>
            <a:r>
              <a:rPr dirty="0" spc="-165">
                <a:latin typeface="Trebuchet MS"/>
                <a:cs typeface="Trebuchet MS"/>
              </a:rPr>
              <a:t>to</a:t>
            </a:r>
            <a:r>
              <a:rPr dirty="0" spc="-254">
                <a:latin typeface="Trebuchet MS"/>
                <a:cs typeface="Trebuchet MS"/>
              </a:rPr>
              <a:t> </a:t>
            </a:r>
            <a:r>
              <a:rPr dirty="0" spc="-265">
                <a:latin typeface="Trebuchet MS"/>
                <a:cs typeface="Trebuchet MS"/>
              </a:rPr>
              <a:t>it’s</a:t>
            </a:r>
            <a:r>
              <a:rPr dirty="0" spc="-254">
                <a:latin typeface="Trebuchet MS"/>
                <a:cs typeface="Trebuchet MS"/>
              </a:rPr>
              <a:t> </a:t>
            </a:r>
            <a:r>
              <a:rPr dirty="0" spc="-135">
                <a:latin typeface="Trebuchet MS"/>
                <a:cs typeface="Trebuchet MS"/>
              </a:rPr>
              <a:t>proximity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35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4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2747" y="1479803"/>
            <a:ext cx="9745980" cy="43510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60"/>
              <a:t>Total</a:t>
            </a:r>
            <a:r>
              <a:rPr dirty="0" spc="-100"/>
              <a:t> </a:t>
            </a:r>
            <a:r>
              <a:rPr dirty="0"/>
              <a:t>Success</a:t>
            </a:r>
            <a:r>
              <a:rPr dirty="0" spc="-90"/>
              <a:t> </a:t>
            </a:r>
            <a:r>
              <a:rPr dirty="0"/>
              <a:t>Launches</a:t>
            </a:r>
            <a:r>
              <a:rPr dirty="0" spc="-75"/>
              <a:t> </a:t>
            </a:r>
            <a:r>
              <a:rPr dirty="0"/>
              <a:t>by</a:t>
            </a:r>
            <a:r>
              <a:rPr dirty="0" spc="-114"/>
              <a:t> </a:t>
            </a:r>
            <a:r>
              <a:rPr dirty="0"/>
              <a:t>all</a:t>
            </a:r>
            <a:r>
              <a:rPr dirty="0" spc="-95"/>
              <a:t> </a:t>
            </a:r>
            <a:r>
              <a:rPr dirty="0" spc="-10"/>
              <a:t>sites!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6509"/>
            <a:ext cx="2395855" cy="5892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Introduction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1251818" y="6131534"/>
            <a:ext cx="12827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14"/>
              </a:lnSpc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73632" y="1382286"/>
            <a:ext cx="10063480" cy="2618740"/>
          </a:xfrm>
          <a:prstGeom prst="rect">
            <a:avLst/>
          </a:prstGeom>
        </p:spPr>
        <p:txBody>
          <a:bodyPr wrap="square" lIns="0" tIns="198755" rIns="0" bIns="0" rtlCol="0" vert="horz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6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Project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background</a:t>
            </a:r>
            <a:r>
              <a:rPr dirty="0" sz="22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and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context</a:t>
            </a:r>
            <a:endParaRPr sz="2200">
              <a:latin typeface="Carlito"/>
              <a:cs typeface="Carlito"/>
            </a:endParaRPr>
          </a:p>
          <a:p>
            <a:pPr lvl="1" marL="698500" marR="5080" indent="-228600">
              <a:lnSpc>
                <a:spcPts val="1939"/>
              </a:lnSpc>
              <a:spcBef>
                <a:spcPts val="145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SpaceX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advertise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rocket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launches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on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website,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a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cost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62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million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dollars;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other provides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cost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upward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165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million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dollars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each,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much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saving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due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reusable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rockets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in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5">
                <a:solidFill>
                  <a:srgbClr val="292929"/>
                </a:solidFill>
                <a:latin typeface="Carlito"/>
                <a:cs typeface="Carlito"/>
              </a:rPr>
              <a:t>the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stage</a:t>
            </a:r>
            <a:r>
              <a:rPr dirty="0" sz="1800" spc="-6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launch.</a:t>
            </a:r>
            <a:endParaRPr sz="1800">
              <a:latin typeface="Carlito"/>
              <a:cs typeface="Carlito"/>
            </a:endParaRPr>
          </a:p>
          <a:p>
            <a:pPr marL="241300" indent="-228600">
              <a:lnSpc>
                <a:spcPct val="100000"/>
              </a:lnSpc>
              <a:spcBef>
                <a:spcPts val="10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Problems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you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want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find</a:t>
            </a:r>
            <a:r>
              <a:rPr dirty="0" sz="2200" spc="-6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answers</a:t>
            </a:r>
            <a:endParaRPr sz="2200">
              <a:latin typeface="Carlito"/>
              <a:cs typeface="Carlito"/>
            </a:endParaRPr>
          </a:p>
          <a:p>
            <a:pPr lvl="1" marL="698500" marR="651510" indent="-228600">
              <a:lnSpc>
                <a:spcPts val="1939"/>
              </a:lnSpc>
              <a:spcBef>
                <a:spcPts val="1450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project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task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is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to</a:t>
            </a:r>
            <a:r>
              <a:rPr dirty="0" sz="1800" spc="-5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predict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weather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the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first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stage</a:t>
            </a:r>
            <a:r>
              <a:rPr dirty="0" sz="18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each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launch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of</a:t>
            </a:r>
            <a:r>
              <a:rPr dirty="0" sz="1800" spc="-3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Falcon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9</a:t>
            </a:r>
            <a:r>
              <a:rPr dirty="0" sz="1800" spc="-4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rocket</a:t>
            </a:r>
            <a:r>
              <a:rPr dirty="0" sz="18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will</a:t>
            </a:r>
            <a:r>
              <a:rPr dirty="0" sz="1800" spc="-3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land </a:t>
            </a:r>
            <a:r>
              <a:rPr dirty="0" sz="1800" spc="-10">
                <a:solidFill>
                  <a:srgbClr val="292929"/>
                </a:solidFill>
                <a:latin typeface="Carlito"/>
                <a:cs typeface="Carlito"/>
              </a:rPr>
              <a:t>successfully</a:t>
            </a:r>
            <a:r>
              <a:rPr dirty="0" sz="1800">
                <a:solidFill>
                  <a:srgbClr val="292929"/>
                </a:solidFill>
                <a:latin typeface="Carlito"/>
                <a:cs typeface="Carlito"/>
              </a:rPr>
              <a:t> or</a:t>
            </a:r>
            <a:r>
              <a:rPr dirty="0" sz="1800" spc="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1800" spc="-20">
                <a:solidFill>
                  <a:srgbClr val="292929"/>
                </a:solidFill>
                <a:latin typeface="Carlito"/>
                <a:cs typeface="Carlito"/>
              </a:rPr>
              <a:t>not.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Success</a:t>
            </a:r>
            <a:r>
              <a:rPr dirty="0" spc="-114"/>
              <a:t> </a:t>
            </a:r>
            <a:r>
              <a:rPr dirty="0"/>
              <a:t>rate</a:t>
            </a:r>
            <a:r>
              <a:rPr dirty="0" spc="-130"/>
              <a:t> </a:t>
            </a:r>
            <a:r>
              <a:rPr dirty="0"/>
              <a:t>by</a:t>
            </a:r>
            <a:r>
              <a:rPr dirty="0" spc="-125"/>
              <a:t> </a:t>
            </a:r>
            <a:r>
              <a:rPr dirty="0" spc="-10"/>
              <a:t>site!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0132" y="1476755"/>
            <a:ext cx="7505700" cy="3904488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20"/>
              <a:t>Payload</a:t>
            </a:r>
            <a:r>
              <a:rPr dirty="0" spc="-95"/>
              <a:t> </a:t>
            </a:r>
            <a:r>
              <a:rPr dirty="0"/>
              <a:t>vs</a:t>
            </a:r>
            <a:r>
              <a:rPr dirty="0" spc="-114"/>
              <a:t> </a:t>
            </a:r>
            <a:r>
              <a:rPr dirty="0"/>
              <a:t>Launch</a:t>
            </a:r>
            <a:r>
              <a:rPr dirty="0" spc="-90"/>
              <a:t> </a:t>
            </a:r>
            <a:r>
              <a:rPr dirty="0" spc="-10"/>
              <a:t>outcome!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3375" y="1559052"/>
            <a:ext cx="10143743" cy="359054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39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798576" y="2529839"/>
            <a:ext cx="1057910" cy="368935"/>
          </a:xfrm>
          <a:custGeom>
            <a:avLst/>
            <a:gdLst/>
            <a:ahLst/>
            <a:cxnLst/>
            <a:rect l="l" t="t" r="r" b="b"/>
            <a:pathLst>
              <a:path w="1057910" h="368935">
                <a:moveTo>
                  <a:pt x="1057656" y="0"/>
                </a:moveTo>
                <a:lnTo>
                  <a:pt x="0" y="0"/>
                </a:lnTo>
                <a:lnTo>
                  <a:pt x="0" y="368808"/>
                </a:lnTo>
                <a:lnTo>
                  <a:pt x="1057656" y="368808"/>
                </a:lnTo>
                <a:lnTo>
                  <a:pt x="1057656" y="0"/>
                </a:lnTo>
                <a:close/>
              </a:path>
            </a:pathLst>
          </a:custGeom>
          <a:solidFill>
            <a:srgbClr val="0847C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5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Classification</a:t>
            </a:r>
            <a:r>
              <a:rPr dirty="0" spc="-130"/>
              <a:t> </a:t>
            </a:r>
            <a:r>
              <a:rPr dirty="0" spc="-10"/>
              <a:t>Accuracy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5872" y="1479803"/>
            <a:ext cx="7161276" cy="498652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46531" y="2243327"/>
            <a:ext cx="1798320" cy="1510665"/>
          </a:xfrm>
          <a:prstGeom prst="rect">
            <a:avLst/>
          </a:prstGeom>
          <a:solidFill>
            <a:srgbClr val="4471C4"/>
          </a:solidFill>
          <a:ln w="12700">
            <a:solidFill>
              <a:srgbClr val="2E528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800">
              <a:latin typeface="Times New Roman"/>
              <a:cs typeface="Times New Roman"/>
            </a:endParaRPr>
          </a:p>
          <a:p>
            <a:pPr marL="1193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Model</a:t>
            </a:r>
            <a:r>
              <a:rPr dirty="0" sz="18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Accuracy!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Confusion</a:t>
            </a:r>
            <a:r>
              <a:rPr dirty="0" spc="-185"/>
              <a:t> </a:t>
            </a:r>
            <a:r>
              <a:rPr dirty="0" spc="-10"/>
              <a:t>Matrix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0527" y="1303019"/>
            <a:ext cx="7072883" cy="540410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98754" rIns="0" bIns="0" rtlCol="0" vert="horz">
            <a:spAutoFit/>
          </a:bodyPr>
          <a:lstStyle/>
          <a:p>
            <a:pPr marL="27686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77495" algn="l"/>
              </a:tabLst>
            </a:pPr>
            <a:r>
              <a:rPr dirty="0"/>
              <a:t>The</a:t>
            </a:r>
            <a:r>
              <a:rPr dirty="0" spc="-45"/>
              <a:t> </a:t>
            </a:r>
            <a:r>
              <a:rPr dirty="0"/>
              <a:t>SVM,</a:t>
            </a:r>
            <a:r>
              <a:rPr dirty="0" spc="-50"/>
              <a:t> </a:t>
            </a:r>
            <a:r>
              <a:rPr dirty="0"/>
              <a:t>KNN,</a:t>
            </a:r>
            <a:r>
              <a:rPr dirty="0" spc="-35"/>
              <a:t> </a:t>
            </a:r>
            <a:r>
              <a:rPr dirty="0"/>
              <a:t>and</a:t>
            </a:r>
            <a:r>
              <a:rPr dirty="0" spc="-70"/>
              <a:t> </a:t>
            </a:r>
            <a:r>
              <a:rPr dirty="0"/>
              <a:t>Logistic</a:t>
            </a:r>
            <a:r>
              <a:rPr dirty="0" spc="-60"/>
              <a:t> </a:t>
            </a:r>
            <a:r>
              <a:rPr dirty="0" spc="-10"/>
              <a:t>Regression</a:t>
            </a:r>
            <a:r>
              <a:rPr dirty="0" spc="-30"/>
              <a:t> </a:t>
            </a:r>
            <a:r>
              <a:rPr dirty="0"/>
              <a:t>models</a:t>
            </a:r>
            <a:r>
              <a:rPr dirty="0" spc="-50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40"/>
              <a:t> </a:t>
            </a:r>
            <a:r>
              <a:rPr dirty="0"/>
              <a:t>best</a:t>
            </a:r>
            <a:r>
              <a:rPr dirty="0" spc="-55"/>
              <a:t> </a:t>
            </a:r>
            <a:r>
              <a:rPr dirty="0"/>
              <a:t>in</a:t>
            </a:r>
            <a:r>
              <a:rPr dirty="0" spc="-60"/>
              <a:t> </a:t>
            </a:r>
            <a:r>
              <a:rPr dirty="0"/>
              <a:t>terms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/>
              <a:t>predction</a:t>
            </a:r>
            <a:r>
              <a:rPr dirty="0" spc="-55"/>
              <a:t> </a:t>
            </a:r>
            <a:r>
              <a:rPr dirty="0" spc="-10"/>
              <a:t>accuracy </a:t>
            </a:r>
            <a:r>
              <a:rPr dirty="0"/>
              <a:t>for</a:t>
            </a:r>
            <a:r>
              <a:rPr dirty="0" spc="-50"/>
              <a:t> </a:t>
            </a:r>
            <a:r>
              <a:rPr dirty="0"/>
              <a:t>this</a:t>
            </a:r>
            <a:r>
              <a:rPr dirty="0" spc="-40"/>
              <a:t> </a:t>
            </a:r>
            <a:r>
              <a:rPr dirty="0" spc="-10"/>
              <a:t>dataset.</a:t>
            </a:r>
          </a:p>
          <a:p>
            <a:pPr marL="27622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76860" algn="l"/>
              </a:tabLst>
            </a:pPr>
            <a:r>
              <a:rPr dirty="0"/>
              <a:t>Low</a:t>
            </a:r>
            <a:r>
              <a:rPr dirty="0" spc="-70"/>
              <a:t> </a:t>
            </a:r>
            <a:r>
              <a:rPr dirty="0" spc="-10"/>
              <a:t>weighted</a:t>
            </a:r>
            <a:r>
              <a:rPr dirty="0" spc="-45"/>
              <a:t> </a:t>
            </a:r>
            <a:r>
              <a:rPr dirty="0"/>
              <a:t>payloads</a:t>
            </a:r>
            <a:r>
              <a:rPr dirty="0" spc="-80"/>
              <a:t> </a:t>
            </a:r>
            <a:r>
              <a:rPr dirty="0" spc="-10"/>
              <a:t>perform</a:t>
            </a:r>
            <a:r>
              <a:rPr dirty="0" spc="-60"/>
              <a:t> </a:t>
            </a:r>
            <a:r>
              <a:rPr dirty="0"/>
              <a:t>better</a:t>
            </a:r>
            <a:r>
              <a:rPr dirty="0" spc="-45"/>
              <a:t> </a:t>
            </a:r>
            <a:r>
              <a:rPr dirty="0"/>
              <a:t>than</a:t>
            </a:r>
            <a:r>
              <a:rPr dirty="0" spc="-55"/>
              <a:t> </a:t>
            </a:r>
            <a:r>
              <a:rPr dirty="0"/>
              <a:t>the</a:t>
            </a:r>
            <a:r>
              <a:rPr dirty="0" spc="-65"/>
              <a:t> </a:t>
            </a:r>
            <a:r>
              <a:rPr dirty="0"/>
              <a:t>heavier</a:t>
            </a:r>
            <a:r>
              <a:rPr dirty="0" spc="-65"/>
              <a:t> </a:t>
            </a:r>
            <a:r>
              <a:rPr dirty="0" spc="-10"/>
              <a:t>payloads.</a:t>
            </a:r>
          </a:p>
          <a:p>
            <a:pPr marL="276860" marR="763905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77495" algn="l"/>
              </a:tabLst>
            </a:pPr>
            <a:r>
              <a:rPr dirty="0"/>
              <a:t>The</a:t>
            </a:r>
            <a:r>
              <a:rPr dirty="0" spc="-40"/>
              <a:t> </a:t>
            </a:r>
            <a:r>
              <a:rPr dirty="0"/>
              <a:t>success</a:t>
            </a:r>
            <a:r>
              <a:rPr dirty="0" spc="-40"/>
              <a:t> </a:t>
            </a:r>
            <a:r>
              <a:rPr dirty="0" spc="-10"/>
              <a:t>rates</a:t>
            </a:r>
            <a:r>
              <a:rPr dirty="0" spc="-45"/>
              <a:t> </a:t>
            </a:r>
            <a:r>
              <a:rPr dirty="0"/>
              <a:t>for</a:t>
            </a:r>
            <a:r>
              <a:rPr dirty="0" spc="-45"/>
              <a:t> </a:t>
            </a:r>
            <a:r>
              <a:rPr dirty="0"/>
              <a:t>SpaceX</a:t>
            </a:r>
            <a:r>
              <a:rPr dirty="0" spc="-60"/>
              <a:t> </a:t>
            </a:r>
            <a:r>
              <a:rPr dirty="0"/>
              <a:t>launches</a:t>
            </a:r>
            <a:r>
              <a:rPr dirty="0" spc="-55"/>
              <a:t> </a:t>
            </a:r>
            <a:r>
              <a:rPr dirty="0"/>
              <a:t>is</a:t>
            </a:r>
            <a:r>
              <a:rPr dirty="0" spc="-45"/>
              <a:t> </a:t>
            </a:r>
            <a:r>
              <a:rPr dirty="0"/>
              <a:t>directly</a:t>
            </a:r>
            <a:r>
              <a:rPr dirty="0" spc="-55"/>
              <a:t> </a:t>
            </a:r>
            <a:r>
              <a:rPr dirty="0"/>
              <a:t>proportional</a:t>
            </a:r>
            <a:r>
              <a:rPr dirty="0" spc="-70"/>
              <a:t> </a:t>
            </a:r>
            <a:r>
              <a:rPr dirty="0"/>
              <a:t>time</a:t>
            </a:r>
            <a:r>
              <a:rPr dirty="0" spc="-30"/>
              <a:t> </a:t>
            </a:r>
            <a:r>
              <a:rPr dirty="0"/>
              <a:t>in</a:t>
            </a:r>
            <a:r>
              <a:rPr dirty="0" spc="-50"/>
              <a:t> </a:t>
            </a:r>
            <a:r>
              <a:rPr dirty="0"/>
              <a:t>years</a:t>
            </a:r>
            <a:r>
              <a:rPr dirty="0" spc="-55"/>
              <a:t> </a:t>
            </a:r>
            <a:r>
              <a:rPr dirty="0"/>
              <a:t>they</a:t>
            </a:r>
            <a:r>
              <a:rPr dirty="0" spc="-35"/>
              <a:t> </a:t>
            </a:r>
            <a:r>
              <a:rPr dirty="0" spc="-20"/>
              <a:t>will </a:t>
            </a:r>
            <a:r>
              <a:rPr dirty="0"/>
              <a:t>eventually</a:t>
            </a:r>
            <a:r>
              <a:rPr dirty="0" spc="-95"/>
              <a:t> </a:t>
            </a:r>
            <a:r>
              <a:rPr dirty="0"/>
              <a:t>perfect</a:t>
            </a:r>
            <a:r>
              <a:rPr dirty="0" spc="-75"/>
              <a:t> </a:t>
            </a:r>
            <a:r>
              <a:rPr dirty="0"/>
              <a:t>the</a:t>
            </a:r>
            <a:r>
              <a:rPr dirty="0" spc="-95"/>
              <a:t> </a:t>
            </a:r>
            <a:r>
              <a:rPr dirty="0" spc="-10"/>
              <a:t>launches.</a:t>
            </a:r>
          </a:p>
          <a:p>
            <a:pPr marL="27622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76860" algn="l"/>
              </a:tabLst>
            </a:pPr>
            <a:r>
              <a:rPr dirty="0" spc="-130">
                <a:latin typeface="Trebuchet MS"/>
                <a:cs typeface="Trebuchet MS"/>
              </a:rPr>
              <a:t>KSC </a:t>
            </a:r>
            <a:r>
              <a:rPr dirty="0" spc="-185">
                <a:latin typeface="Trebuchet MS"/>
                <a:cs typeface="Trebuchet MS"/>
              </a:rPr>
              <a:t>LC</a:t>
            </a:r>
            <a:r>
              <a:rPr dirty="0" spc="-130">
                <a:latin typeface="Trebuchet MS"/>
                <a:cs typeface="Trebuchet MS"/>
              </a:rPr>
              <a:t> </a:t>
            </a:r>
            <a:r>
              <a:rPr dirty="0" spc="-45">
                <a:latin typeface="Trebuchet MS"/>
                <a:cs typeface="Trebuchet MS"/>
              </a:rPr>
              <a:t>39A</a:t>
            </a:r>
            <a:r>
              <a:rPr dirty="0" spc="-140">
                <a:latin typeface="Trebuchet MS"/>
                <a:cs typeface="Trebuchet MS"/>
              </a:rPr>
              <a:t> </a:t>
            </a:r>
            <a:r>
              <a:rPr dirty="0" spc="-80">
                <a:latin typeface="Trebuchet MS"/>
                <a:cs typeface="Trebuchet MS"/>
              </a:rPr>
              <a:t>had</a:t>
            </a:r>
            <a:r>
              <a:rPr dirty="0" spc="-150">
                <a:latin typeface="Trebuchet MS"/>
                <a:cs typeface="Trebuchet MS"/>
              </a:rPr>
              <a:t> </a:t>
            </a:r>
            <a:r>
              <a:rPr dirty="0" spc="-105">
                <a:latin typeface="Trebuchet MS"/>
                <a:cs typeface="Trebuchet MS"/>
              </a:rPr>
              <a:t>the</a:t>
            </a:r>
            <a:r>
              <a:rPr dirty="0" spc="-120">
                <a:latin typeface="Trebuchet MS"/>
                <a:cs typeface="Trebuchet MS"/>
              </a:rPr>
              <a:t> </a:t>
            </a:r>
            <a:r>
              <a:rPr dirty="0" spc="-80">
                <a:latin typeface="Trebuchet MS"/>
                <a:cs typeface="Trebuchet MS"/>
              </a:rPr>
              <a:t>most</a:t>
            </a:r>
            <a:r>
              <a:rPr dirty="0" spc="-140">
                <a:latin typeface="Trebuchet MS"/>
                <a:cs typeface="Trebuchet MS"/>
              </a:rPr>
              <a:t> </a:t>
            </a:r>
            <a:r>
              <a:rPr dirty="0" spc="-105">
                <a:latin typeface="Trebuchet MS"/>
                <a:cs typeface="Trebuchet MS"/>
              </a:rPr>
              <a:t>successful</a:t>
            </a:r>
            <a:r>
              <a:rPr dirty="0" spc="-135">
                <a:latin typeface="Trebuchet MS"/>
                <a:cs typeface="Trebuchet MS"/>
              </a:rPr>
              <a:t> </a:t>
            </a:r>
            <a:r>
              <a:rPr dirty="0" spc="-100">
                <a:latin typeface="Trebuchet MS"/>
                <a:cs typeface="Trebuchet MS"/>
              </a:rPr>
              <a:t>launches</a:t>
            </a:r>
            <a:r>
              <a:rPr dirty="0" spc="-135">
                <a:latin typeface="Trebuchet MS"/>
                <a:cs typeface="Trebuchet MS"/>
              </a:rPr>
              <a:t> </a:t>
            </a:r>
            <a:r>
              <a:rPr dirty="0" spc="-95">
                <a:latin typeface="Trebuchet MS"/>
                <a:cs typeface="Trebuchet MS"/>
              </a:rPr>
              <a:t>from</a:t>
            </a:r>
            <a:r>
              <a:rPr dirty="0" spc="-120">
                <a:latin typeface="Trebuchet MS"/>
                <a:cs typeface="Trebuchet MS"/>
              </a:rPr>
              <a:t> </a:t>
            </a:r>
            <a:r>
              <a:rPr dirty="0" spc="-140">
                <a:latin typeface="Trebuchet MS"/>
                <a:cs typeface="Trebuchet MS"/>
              </a:rPr>
              <a:t>all</a:t>
            </a:r>
            <a:r>
              <a:rPr dirty="0" spc="-155">
                <a:latin typeface="Trebuchet MS"/>
                <a:cs typeface="Trebuchet MS"/>
              </a:rPr>
              <a:t> </a:t>
            </a:r>
            <a:r>
              <a:rPr dirty="0" spc="-105">
                <a:latin typeface="Trebuchet MS"/>
                <a:cs typeface="Trebuchet MS"/>
              </a:rPr>
              <a:t>the</a:t>
            </a:r>
            <a:r>
              <a:rPr dirty="0" spc="-125">
                <a:latin typeface="Trebuchet MS"/>
                <a:cs typeface="Trebuchet MS"/>
              </a:rPr>
              <a:t> </a:t>
            </a:r>
            <a:r>
              <a:rPr dirty="0" spc="-130">
                <a:latin typeface="Trebuchet MS"/>
                <a:cs typeface="Trebuchet MS"/>
              </a:rPr>
              <a:t>sites.•</a:t>
            </a:r>
            <a:r>
              <a:rPr dirty="0" spc="-135">
                <a:latin typeface="Trebuchet MS"/>
                <a:cs typeface="Trebuchet MS"/>
              </a:rPr>
              <a:t> </a:t>
            </a:r>
            <a:r>
              <a:rPr dirty="0" spc="-100">
                <a:latin typeface="Trebuchet MS"/>
                <a:cs typeface="Trebuchet MS"/>
              </a:rPr>
              <a:t>Orbit</a:t>
            </a:r>
            <a:r>
              <a:rPr dirty="0" spc="-140">
                <a:latin typeface="Trebuchet MS"/>
                <a:cs typeface="Trebuchet MS"/>
              </a:rPr>
              <a:t> GEO,HEO,SSO,ES</a:t>
            </a:r>
            <a:r>
              <a:rPr dirty="0" spc="-70">
                <a:latin typeface="Trebuchet MS"/>
                <a:cs typeface="Trebuchet MS"/>
              </a:rPr>
              <a:t> </a:t>
            </a:r>
            <a:r>
              <a:rPr dirty="0" spc="-25">
                <a:latin typeface="Trebuchet MS"/>
                <a:cs typeface="Trebuchet MS"/>
              </a:rPr>
              <a:t>L1</a:t>
            </a:r>
          </a:p>
          <a:p>
            <a:pPr marL="276860">
              <a:lnSpc>
                <a:spcPct val="100000"/>
              </a:lnSpc>
              <a:spcBef>
                <a:spcPts val="5"/>
              </a:spcBef>
            </a:pPr>
            <a:r>
              <a:rPr dirty="0"/>
              <a:t>has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best</a:t>
            </a:r>
            <a:r>
              <a:rPr dirty="0" spc="-35"/>
              <a:t> </a:t>
            </a:r>
            <a:r>
              <a:rPr dirty="0"/>
              <a:t>Success</a:t>
            </a:r>
            <a:r>
              <a:rPr dirty="0" spc="-35"/>
              <a:t> </a:t>
            </a:r>
            <a:r>
              <a:rPr dirty="0" spc="-20"/>
              <a:t>Rate.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8969" y="1876170"/>
            <a:ext cx="7630159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5"/>
              </a:spcBef>
              <a:buClr>
                <a:srgbClr val="000000"/>
              </a:buClr>
              <a:buFont typeface="Arial"/>
              <a:buChar char="•"/>
              <a:tabLst>
                <a:tab pos="240665" algn="l"/>
              </a:tabLst>
            </a:pP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nbharwad/IBM_Data_Science_Certificate:</a:t>
            </a:r>
            <a:r>
              <a:rPr dirty="0" u="sng" sz="20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IBM</a:t>
            </a:r>
            <a:r>
              <a:rPr dirty="0" u="sng" sz="2000" spc="-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Data</a:t>
            </a:r>
            <a:r>
              <a:rPr dirty="0" u="sng" sz="2000" spc="-3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Science</a:t>
            </a:r>
            <a:r>
              <a:rPr dirty="0" u="sng" sz="20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20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Certificate.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614"/>
              </a:lnSpc>
            </a:pPr>
            <a:fld id="{81D60167-4931-47E6-BA6A-407CBD079E47}" type="slidenum">
              <a:rPr dirty="0" spc="-25"/>
              <a:t>43</a:t>
            </a:fld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65048" y="2813304"/>
            <a:ext cx="1059180" cy="368935"/>
          </a:xfrm>
          <a:prstGeom prst="rect">
            <a:avLst/>
          </a:prstGeom>
          <a:solidFill>
            <a:srgbClr val="0847CA"/>
          </a:solidFill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Section</a:t>
            </a:r>
            <a:r>
              <a:rPr dirty="0" sz="18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985752" y="6443726"/>
            <a:ext cx="1289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5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892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dirty="0" spc="-10">
                <a:solidFill>
                  <a:srgbClr val="000000"/>
                </a:solidFill>
              </a:rPr>
              <a:t>Executive</a:t>
            </a:r>
            <a:r>
              <a:rPr dirty="0" spc="-8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Summary</a:t>
            </a: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dirty="0">
                <a:solidFill>
                  <a:srgbClr val="000000"/>
                </a:solidFill>
              </a:rPr>
              <a:t>Data</a:t>
            </a:r>
            <a:r>
              <a:rPr dirty="0" spc="-7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collection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methodology:</a:t>
            </a:r>
          </a:p>
          <a:p>
            <a:pPr lvl="1" marL="697865" indent="-227965">
              <a:lnSpc>
                <a:spcPct val="100000"/>
              </a:lnSpc>
              <a:spcBef>
                <a:spcPts val="142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>
                <a:latin typeface="Carlito"/>
                <a:cs typeface="Carlito"/>
              </a:rPr>
              <a:t>SpaceX</a:t>
            </a:r>
            <a:r>
              <a:rPr dirty="0" sz="1900" spc="-8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Rest</a:t>
            </a:r>
            <a:r>
              <a:rPr dirty="0" sz="1900" spc="-85">
                <a:latin typeface="Carlito"/>
                <a:cs typeface="Carlito"/>
              </a:rPr>
              <a:t> </a:t>
            </a:r>
            <a:r>
              <a:rPr dirty="0" sz="1900" spc="-25">
                <a:latin typeface="Carlito"/>
                <a:cs typeface="Carlito"/>
              </a:rPr>
              <a:t>API</a:t>
            </a:r>
            <a:endParaRPr sz="1900">
              <a:latin typeface="Carlito"/>
              <a:cs typeface="Carlito"/>
            </a:endParaRPr>
          </a:p>
          <a:p>
            <a:pPr lvl="1" marL="6978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 spc="-10">
                <a:latin typeface="Carlito"/>
                <a:cs typeface="Carlito"/>
              </a:rPr>
              <a:t>Web</a:t>
            </a:r>
            <a:r>
              <a:rPr dirty="0" sz="1900" spc="-7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Scrapping</a:t>
            </a:r>
            <a:r>
              <a:rPr dirty="0" sz="1900" spc="-7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from</a:t>
            </a:r>
            <a:r>
              <a:rPr dirty="0" sz="1900" spc="-70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Wikipedia</a:t>
            </a:r>
            <a:endParaRPr sz="19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pc="-10">
                <a:solidFill>
                  <a:srgbClr val="000000"/>
                </a:solidFill>
              </a:rPr>
              <a:t>Perform</a:t>
            </a:r>
            <a:r>
              <a:rPr dirty="0" spc="-7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data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wrangling</a:t>
            </a:r>
          </a:p>
          <a:p>
            <a:pPr lvl="1" marL="697865" indent="-227965">
              <a:lnSpc>
                <a:spcPct val="100000"/>
              </a:lnSpc>
              <a:spcBef>
                <a:spcPts val="1430"/>
              </a:spcBef>
              <a:buFont typeface="Arial"/>
              <a:buChar char="•"/>
              <a:tabLst>
                <a:tab pos="697865" algn="l"/>
              </a:tabLst>
            </a:pPr>
            <a:r>
              <a:rPr dirty="0" sz="1900">
                <a:latin typeface="Carlito"/>
                <a:cs typeface="Carlito"/>
              </a:rPr>
              <a:t>One</a:t>
            </a:r>
            <a:r>
              <a:rPr dirty="0" sz="1900" spc="-6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Hot</a:t>
            </a:r>
            <a:r>
              <a:rPr dirty="0" sz="1900" spc="-5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Encoding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data</a:t>
            </a:r>
            <a:r>
              <a:rPr dirty="0" sz="1900" spc="-6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fields</a:t>
            </a:r>
            <a:r>
              <a:rPr dirty="0" sz="1900" spc="-6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for</a:t>
            </a:r>
            <a:r>
              <a:rPr dirty="0" sz="1900" spc="-6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Machine</a:t>
            </a:r>
            <a:r>
              <a:rPr dirty="0" sz="1900" spc="-5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Learning</a:t>
            </a:r>
            <a:r>
              <a:rPr dirty="0" sz="1900" spc="-4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data</a:t>
            </a:r>
            <a:r>
              <a:rPr dirty="0" sz="1900" spc="-6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cleaning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null</a:t>
            </a:r>
            <a:r>
              <a:rPr dirty="0" sz="1900" spc="-6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values,</a:t>
            </a:r>
            <a:r>
              <a:rPr dirty="0" sz="1900" spc="-5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and</a:t>
            </a:r>
            <a:r>
              <a:rPr dirty="0" sz="1900" spc="-60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irrelevant</a:t>
            </a:r>
            <a:r>
              <a:rPr dirty="0" sz="1900" spc="-40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columns</a:t>
            </a:r>
            <a:endParaRPr sz="1900">
              <a:latin typeface="Carlito"/>
              <a:cs typeface="Carlito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pc="-10">
                <a:solidFill>
                  <a:srgbClr val="000000"/>
                </a:solidFill>
              </a:rPr>
              <a:t>Perform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exploratory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data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analysis</a:t>
            </a:r>
            <a:r>
              <a:rPr dirty="0" spc="-7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(EDA)</a:t>
            </a:r>
            <a:r>
              <a:rPr dirty="0" spc="-5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using</a:t>
            </a:r>
            <a:r>
              <a:rPr dirty="0" spc="-6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visualization</a:t>
            </a:r>
            <a:r>
              <a:rPr dirty="0" spc="-7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25">
                <a:solidFill>
                  <a:srgbClr val="000000"/>
                </a:solidFill>
              </a:rPr>
              <a:t>SQL</a:t>
            </a: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dirty="0" spc="-10">
                <a:solidFill>
                  <a:srgbClr val="000000"/>
                </a:solidFill>
              </a:rPr>
              <a:t>Perform</a:t>
            </a:r>
            <a:r>
              <a:rPr dirty="0" spc="-3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interactive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visual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analytics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using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Folium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dirty="0" spc="-2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Plotly</a:t>
            </a:r>
            <a:r>
              <a:rPr dirty="0" spc="-45">
                <a:solidFill>
                  <a:srgbClr val="000000"/>
                </a:solidFill>
              </a:rPr>
              <a:t> </a:t>
            </a:r>
            <a:r>
              <a:rPr dirty="0" spc="-20">
                <a:solidFill>
                  <a:srgbClr val="000000"/>
                </a:solidFill>
              </a:rPr>
              <a:t>Dash</a:t>
            </a: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pc="-10">
                <a:solidFill>
                  <a:srgbClr val="000000"/>
                </a:solidFill>
              </a:rPr>
              <a:t>Perform</a:t>
            </a:r>
            <a:r>
              <a:rPr dirty="0" spc="-5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predictive</a:t>
            </a:r>
            <a:r>
              <a:rPr dirty="0" spc="-6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analysis</a:t>
            </a:r>
            <a:r>
              <a:rPr dirty="0" spc="-8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using</a:t>
            </a:r>
            <a:r>
              <a:rPr dirty="0" spc="-65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classification</a:t>
            </a:r>
            <a:r>
              <a:rPr dirty="0" spc="-70">
                <a:solidFill>
                  <a:srgbClr val="000000"/>
                </a:solidFill>
              </a:rPr>
              <a:t> </a:t>
            </a:r>
            <a:r>
              <a:rPr dirty="0" spc="-10">
                <a:solidFill>
                  <a:srgbClr val="000000"/>
                </a:solidFill>
              </a:rPr>
              <a:t>models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1270253" y="5899505"/>
            <a:ext cx="8218805" cy="314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1900">
                <a:latin typeface="Carlito"/>
                <a:cs typeface="Carlito"/>
              </a:rPr>
              <a:t>LR,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KNN,</a:t>
            </a:r>
            <a:r>
              <a:rPr dirty="0" sz="1900" spc="-5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SVM</a:t>
            </a:r>
            <a:r>
              <a:rPr dirty="0" sz="1900" spc="-5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and</a:t>
            </a:r>
            <a:r>
              <a:rPr dirty="0" sz="1900" spc="-5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DT</a:t>
            </a:r>
            <a:r>
              <a:rPr dirty="0" sz="1900" spc="-4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models</a:t>
            </a:r>
            <a:r>
              <a:rPr dirty="0" sz="1900" spc="-5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have</a:t>
            </a:r>
            <a:r>
              <a:rPr dirty="0" sz="1900" spc="-3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been</a:t>
            </a:r>
            <a:r>
              <a:rPr dirty="0" sz="1900" spc="-4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built</a:t>
            </a:r>
            <a:r>
              <a:rPr dirty="0" sz="1900" spc="-4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and</a:t>
            </a:r>
            <a:r>
              <a:rPr dirty="0" sz="1900" spc="-50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evaluated</a:t>
            </a:r>
            <a:r>
              <a:rPr dirty="0" sz="1900" spc="-2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for</a:t>
            </a:r>
            <a:r>
              <a:rPr dirty="0" sz="1900" spc="-60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the</a:t>
            </a:r>
            <a:r>
              <a:rPr dirty="0" sz="1900" spc="-45">
                <a:latin typeface="Carlito"/>
                <a:cs typeface="Carlito"/>
              </a:rPr>
              <a:t> </a:t>
            </a:r>
            <a:r>
              <a:rPr dirty="0" sz="1900">
                <a:latin typeface="Carlito"/>
                <a:cs typeface="Carlito"/>
              </a:rPr>
              <a:t>best</a:t>
            </a:r>
            <a:r>
              <a:rPr dirty="0" sz="1900" spc="-55">
                <a:latin typeface="Carlito"/>
                <a:cs typeface="Carlito"/>
              </a:rPr>
              <a:t> </a:t>
            </a:r>
            <a:r>
              <a:rPr dirty="0" sz="1900" spc="-10">
                <a:latin typeface="Carlito"/>
                <a:cs typeface="Carlito"/>
              </a:rPr>
              <a:t>classifier</a:t>
            </a:r>
            <a:endParaRPr sz="19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 spc="-1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251818" y="6080861"/>
            <a:ext cx="12827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0">
                <a:solidFill>
                  <a:srgbClr val="1C7CDB"/>
                </a:solidFill>
                <a:latin typeface="Carlito"/>
                <a:cs typeface="Carlito"/>
              </a:rPr>
              <a:t>7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64972" y="1415567"/>
            <a:ext cx="6420485" cy="3724910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Following</a:t>
            </a:r>
            <a:r>
              <a:rPr dirty="0" sz="2200" spc="-10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datasets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were</a:t>
            </a:r>
            <a:r>
              <a:rPr dirty="0" sz="2200" spc="-8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collected:</a:t>
            </a:r>
            <a:endParaRPr sz="2200">
              <a:latin typeface="Carlito"/>
              <a:cs typeface="Carlito"/>
            </a:endParaRPr>
          </a:p>
          <a:p>
            <a:pPr lvl="1" marL="698500" marR="626745" indent="-228600">
              <a:lnSpc>
                <a:spcPts val="238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</a:tabLst>
            </a:pPr>
            <a:r>
              <a:rPr dirty="0" sz="2200">
                <a:latin typeface="Carlito"/>
                <a:cs typeface="Carlito"/>
              </a:rPr>
              <a:t>SpaceX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launch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data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that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is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gathered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from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25">
                <a:latin typeface="Carlito"/>
                <a:cs typeface="Carlito"/>
              </a:rPr>
              <a:t>the </a:t>
            </a:r>
            <a:r>
              <a:rPr dirty="0" sz="2200">
                <a:latin typeface="Carlito"/>
                <a:cs typeface="Carlito"/>
              </a:rPr>
              <a:t>SpaceX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Rest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 spc="-20">
                <a:latin typeface="Carlito"/>
                <a:cs typeface="Carlito"/>
              </a:rPr>
              <a:t>API.</a:t>
            </a:r>
            <a:endParaRPr sz="2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695"/>
              </a:spcBef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lvl="1" marL="698500" marR="5080" indent="-228600">
              <a:lnSpc>
                <a:spcPts val="238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200">
                <a:latin typeface="Carlito"/>
                <a:cs typeface="Carlito"/>
              </a:rPr>
              <a:t>This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API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will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give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us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data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about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launches,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including information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about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rocket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used,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payload </a:t>
            </a:r>
            <a:r>
              <a:rPr dirty="0" sz="2200">
                <a:latin typeface="Carlito"/>
                <a:cs typeface="Carlito"/>
              </a:rPr>
              <a:t>delivered,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launch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specifications,</a:t>
            </a:r>
            <a:r>
              <a:rPr dirty="0" sz="2200" spc="-3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landing </a:t>
            </a:r>
            <a:r>
              <a:rPr dirty="0" sz="2200">
                <a:latin typeface="Carlito"/>
                <a:cs typeface="Carlito"/>
              </a:rPr>
              <a:t>specifications,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and</a:t>
            </a:r>
            <a:r>
              <a:rPr dirty="0" sz="2200" spc="-6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landing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outcomes.</a:t>
            </a:r>
            <a:endParaRPr sz="220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670"/>
              </a:spcBef>
              <a:buFont typeface="Arial"/>
              <a:buChar char="•"/>
            </a:pPr>
            <a:endParaRPr sz="2200">
              <a:latin typeface="Carlito"/>
              <a:cs typeface="Carlito"/>
            </a:endParaRPr>
          </a:p>
          <a:p>
            <a:pPr lvl="1" marL="698500" marR="288925" indent="-228600">
              <a:lnSpc>
                <a:spcPts val="2380"/>
              </a:lnSpc>
              <a:buFont typeface="Arial"/>
              <a:buChar char="•"/>
              <a:tabLst>
                <a:tab pos="698500" algn="l"/>
              </a:tabLst>
            </a:pPr>
            <a:r>
              <a:rPr dirty="0" sz="2200">
                <a:latin typeface="Carlito"/>
                <a:cs typeface="Carlito"/>
              </a:rPr>
              <a:t>The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SpaceX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REST</a:t>
            </a:r>
            <a:r>
              <a:rPr dirty="0" sz="2200" spc="-2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APO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endpoints,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or</a:t>
            </a:r>
            <a:r>
              <a:rPr dirty="0" sz="2200" spc="-5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URLs,</a:t>
            </a:r>
            <a:r>
              <a:rPr dirty="0" sz="2200" spc="-3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starts </a:t>
            </a:r>
            <a:r>
              <a:rPr dirty="0" sz="2200">
                <a:latin typeface="Carlito"/>
                <a:cs typeface="Carlito"/>
              </a:rPr>
              <a:t>with</a:t>
            </a:r>
            <a:r>
              <a:rPr dirty="0" sz="2200" spc="-20">
                <a:latin typeface="Carlito"/>
                <a:cs typeface="Carlito"/>
              </a:rPr>
              <a:t> </a:t>
            </a:r>
            <a:r>
              <a:rPr dirty="0" sz="2200" spc="-10">
                <a:latin typeface="Carlito"/>
                <a:cs typeface="Carlito"/>
              </a:rPr>
              <a:t>api.spacexdata.com/v4/.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22172" y="5510276"/>
            <a:ext cx="6012180" cy="963930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latin typeface="Carlito"/>
                <a:cs typeface="Carlito"/>
              </a:rPr>
              <a:t>Another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Popular</a:t>
            </a:r>
            <a:r>
              <a:rPr dirty="0" sz="2200" spc="-9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data</a:t>
            </a:r>
            <a:r>
              <a:rPr dirty="0" sz="2200" spc="-8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course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for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obtaining</a:t>
            </a:r>
            <a:r>
              <a:rPr dirty="0" sz="2200" spc="-9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Falcon</a:t>
            </a:r>
            <a:r>
              <a:rPr dirty="0" sz="2200" spc="-75">
                <a:latin typeface="Carlito"/>
                <a:cs typeface="Carlito"/>
              </a:rPr>
              <a:t> </a:t>
            </a:r>
            <a:r>
              <a:rPr dirty="0" sz="2200" spc="-50">
                <a:latin typeface="Carlito"/>
                <a:cs typeface="Carlito"/>
              </a:rPr>
              <a:t>9 </a:t>
            </a:r>
            <a:r>
              <a:rPr dirty="0" sz="2200">
                <a:latin typeface="Carlito"/>
                <a:cs typeface="Carlito"/>
              </a:rPr>
              <a:t>launch</a:t>
            </a:r>
            <a:r>
              <a:rPr dirty="0" sz="2200" spc="-7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data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is</a:t>
            </a:r>
            <a:r>
              <a:rPr dirty="0" sz="2200" spc="-40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web</a:t>
            </a:r>
            <a:r>
              <a:rPr dirty="0" sz="2200" spc="-45">
                <a:latin typeface="Carlito"/>
                <a:cs typeface="Carlito"/>
              </a:rPr>
              <a:t> </a:t>
            </a:r>
            <a:r>
              <a:rPr dirty="0" sz="2200">
                <a:latin typeface="Carlito"/>
                <a:cs typeface="Carlito"/>
              </a:rPr>
              <a:t>scrapping</a:t>
            </a:r>
            <a:r>
              <a:rPr dirty="0" sz="2200" spc="-50">
                <a:latin typeface="Carlito"/>
                <a:cs typeface="Carlito"/>
              </a:rPr>
              <a:t> </a:t>
            </a:r>
            <a:r>
              <a:rPr dirty="0" sz="2200" spc="-20">
                <a:latin typeface="Carlito"/>
                <a:cs typeface="Carlito"/>
              </a:rPr>
              <a:t>from </a:t>
            </a:r>
            <a:r>
              <a:rPr dirty="0" u="sng" sz="2200" spc="-3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www.Wikipedia.com</a:t>
            </a:r>
            <a:r>
              <a:rPr dirty="0" u="none" sz="2200" spc="10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none" sz="2200">
                <a:latin typeface="Carlito"/>
                <a:cs typeface="Carlito"/>
              </a:rPr>
              <a:t>using</a:t>
            </a:r>
            <a:r>
              <a:rPr dirty="0" u="none" sz="2200" spc="-35">
                <a:latin typeface="Carlito"/>
                <a:cs typeface="Carlito"/>
              </a:rPr>
              <a:t> </a:t>
            </a:r>
            <a:r>
              <a:rPr dirty="0" u="none" sz="2200">
                <a:latin typeface="Carlito"/>
                <a:cs typeface="Carlito"/>
              </a:rPr>
              <a:t>BeautifulSoup</a:t>
            </a:r>
            <a:r>
              <a:rPr dirty="0" u="none" sz="2200" spc="-5">
                <a:latin typeface="Carlito"/>
                <a:cs typeface="Carlito"/>
              </a:rPr>
              <a:t> </a:t>
            </a:r>
            <a:r>
              <a:rPr dirty="0" u="none" sz="2200" spc="-10">
                <a:latin typeface="Carlito"/>
                <a:cs typeface="Carlito"/>
              </a:rPr>
              <a:t>method.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50"/>
              <a:t> </a:t>
            </a:r>
            <a:r>
              <a:rPr dirty="0" spc="-10"/>
              <a:t>Collection</a:t>
            </a: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2195" y="2011679"/>
            <a:ext cx="4783836" cy="3093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900483" y="1782698"/>
            <a:ext cx="5480050" cy="4225290"/>
            <a:chOff x="5900483" y="1782698"/>
            <a:chExt cx="5480050" cy="42252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0072" y="1792223"/>
              <a:ext cx="5460491" cy="42062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905246" y="1787461"/>
              <a:ext cx="5470525" cy="4215765"/>
            </a:xfrm>
            <a:custGeom>
              <a:avLst/>
              <a:gdLst/>
              <a:ahLst/>
              <a:cxnLst/>
              <a:rect l="l" t="t" r="r" b="b"/>
              <a:pathLst>
                <a:path w="5470525" h="4215765">
                  <a:moveTo>
                    <a:pt x="0" y="4215765"/>
                  </a:moveTo>
                  <a:lnTo>
                    <a:pt x="5470017" y="4215765"/>
                  </a:lnTo>
                  <a:lnTo>
                    <a:pt x="5470017" y="0"/>
                  </a:lnTo>
                  <a:lnTo>
                    <a:pt x="0" y="0"/>
                  </a:lnTo>
                  <a:lnTo>
                    <a:pt x="0" y="421576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899566" y="1816988"/>
            <a:ext cx="4402455" cy="6959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Data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Collection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with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SpaceX</a:t>
            </a:r>
            <a:r>
              <a:rPr dirty="0" sz="2200" spc="-5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Rest</a:t>
            </a:r>
            <a:r>
              <a:rPr dirty="0" sz="2200" spc="-4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25">
                <a:solidFill>
                  <a:srgbClr val="292929"/>
                </a:solidFill>
                <a:latin typeface="Carlito"/>
                <a:cs typeface="Carlito"/>
              </a:rPr>
              <a:t>API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calls.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8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899566" y="5235955"/>
            <a:ext cx="409511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nbharwad/IBM_Data_Science_Certificate:</a:t>
            </a:r>
            <a:r>
              <a:rPr dirty="0" u="sng" sz="1600" spc="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 spc="-2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IBM</a:t>
            </a:r>
            <a:r>
              <a:rPr dirty="0" u="none" sz="1600" spc="-25">
                <a:solidFill>
                  <a:srgbClr val="0562C1"/>
                </a:solidFill>
                <a:latin typeface="Carlito"/>
                <a:cs typeface="Carlito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Data</a:t>
            </a:r>
            <a:r>
              <a:rPr dirty="0" u="sng" sz="1600" spc="-6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Science</a:t>
            </a:r>
            <a:r>
              <a:rPr dirty="0" u="sng" sz="1600" spc="-4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3"/>
              </a:rPr>
              <a:t>Certificate.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467995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70"/>
              <a:t> </a:t>
            </a:r>
            <a:r>
              <a:rPr dirty="0"/>
              <a:t>Collection</a:t>
            </a:r>
            <a:r>
              <a:rPr dirty="0" spc="-40"/>
              <a:t> </a:t>
            </a:r>
            <a:r>
              <a:rPr dirty="0" spc="475">
                <a:latin typeface="Trebuchet MS"/>
                <a:cs typeface="Trebuchet MS"/>
              </a:rPr>
              <a:t>–</a:t>
            </a:r>
            <a:r>
              <a:rPr dirty="0" spc="-295">
                <a:latin typeface="Trebuchet MS"/>
                <a:cs typeface="Trebuchet MS"/>
              </a:rPr>
              <a:t> </a:t>
            </a:r>
            <a:r>
              <a:rPr dirty="0"/>
              <a:t>SpaceX</a:t>
            </a:r>
            <a:r>
              <a:rPr dirty="0" spc="-85"/>
              <a:t> </a:t>
            </a:r>
            <a:r>
              <a:rPr dirty="0" spc="-25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001369" y="1809114"/>
            <a:ext cx="3754754" cy="3606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Web</a:t>
            </a:r>
            <a:r>
              <a:rPr dirty="0" sz="2200" spc="-8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Scrapping</a:t>
            </a:r>
            <a:r>
              <a:rPr dirty="0" sz="2200" spc="-90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>
                <a:solidFill>
                  <a:srgbClr val="292929"/>
                </a:solidFill>
                <a:latin typeface="Carlito"/>
                <a:cs typeface="Carlito"/>
              </a:rPr>
              <a:t>from</a:t>
            </a:r>
            <a:r>
              <a:rPr dirty="0" sz="2200" spc="-95">
                <a:solidFill>
                  <a:srgbClr val="292929"/>
                </a:solidFill>
                <a:latin typeface="Carlito"/>
                <a:cs typeface="Carlito"/>
              </a:rPr>
              <a:t> </a:t>
            </a:r>
            <a:r>
              <a:rPr dirty="0" sz="2200" spc="-10">
                <a:solidFill>
                  <a:srgbClr val="292929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01369" y="2839338"/>
            <a:ext cx="3869054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dirty="0" u="sng" sz="16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IBM_Data_Science_Certificate/jupyter-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labs-</a:t>
            </a:r>
            <a:r>
              <a:rPr dirty="0" u="none" sz="1600" spc="-1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webscraping.ipynb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at</a:t>
            </a:r>
            <a:r>
              <a:rPr dirty="0" u="sng" sz="1600" spc="-15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main</a:t>
            </a:r>
            <a:r>
              <a:rPr dirty="0" u="sng" sz="1600" spc="-2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 </a:t>
            </a:r>
            <a:r>
              <a:rPr dirty="0" u="sng" sz="1600" spc="-5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·</a:t>
            </a:r>
            <a:r>
              <a:rPr dirty="0" u="none" sz="1600" spc="-50">
                <a:solidFill>
                  <a:srgbClr val="0562C1"/>
                </a:solidFill>
                <a:latin typeface="Carlito"/>
                <a:cs typeface="Carlito"/>
                <a:hlinkClick r:id="rId2"/>
              </a:rPr>
              <a:t> </a:t>
            </a:r>
            <a:r>
              <a:rPr dirty="0" u="sng" sz="1600" spc="-10">
                <a:solidFill>
                  <a:srgbClr val="0562C1"/>
                </a:solidFill>
                <a:uFill>
                  <a:solidFill>
                    <a:srgbClr val="0562C1"/>
                  </a:solidFill>
                </a:uFill>
                <a:latin typeface="Carlito"/>
                <a:cs typeface="Carlito"/>
                <a:hlinkClick r:id="rId2"/>
              </a:rPr>
              <a:t>nbharwad/IBM_Data_Science_Certificate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5023" rIns="0" bIns="0" rtlCol="0" vert="horz">
            <a:spAutoFit/>
          </a:bodyPr>
          <a:lstStyle/>
          <a:p>
            <a:pPr marL="620395">
              <a:lnSpc>
                <a:spcPct val="100000"/>
              </a:lnSpc>
              <a:spcBef>
                <a:spcPts val="95"/>
              </a:spcBef>
            </a:pPr>
            <a:r>
              <a:rPr dirty="0"/>
              <a:t>Data</a:t>
            </a:r>
            <a:r>
              <a:rPr dirty="0" spc="-120"/>
              <a:t> </a:t>
            </a:r>
            <a:r>
              <a:rPr dirty="0"/>
              <a:t>Collection</a:t>
            </a:r>
            <a:r>
              <a:rPr dirty="0" spc="-75"/>
              <a:t> </a:t>
            </a:r>
            <a:r>
              <a:rPr dirty="0"/>
              <a:t>-</a:t>
            </a:r>
            <a:r>
              <a:rPr dirty="0" spc="-110"/>
              <a:t> </a:t>
            </a:r>
            <a:r>
              <a:rPr dirty="0" spc="-10"/>
              <a:t>Scraping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5847588" y="1734312"/>
            <a:ext cx="5828030" cy="4375785"/>
            <a:chOff x="5847588" y="1734312"/>
            <a:chExt cx="5828030" cy="4375785"/>
          </a:xfrm>
        </p:grpSpPr>
        <p:sp>
          <p:nvSpPr>
            <p:cNvPr id="6" name="object 6" descr=""/>
            <p:cNvSpPr/>
            <p:nvPr/>
          </p:nvSpPr>
          <p:spPr>
            <a:xfrm>
              <a:off x="5910072" y="1792224"/>
              <a:ext cx="5461000" cy="4206240"/>
            </a:xfrm>
            <a:custGeom>
              <a:avLst/>
              <a:gdLst/>
              <a:ahLst/>
              <a:cxnLst/>
              <a:rect l="l" t="t" r="r" b="b"/>
              <a:pathLst>
                <a:path w="5461000" h="4206240">
                  <a:moveTo>
                    <a:pt x="0" y="4206240"/>
                  </a:moveTo>
                  <a:lnTo>
                    <a:pt x="5460491" y="4206240"/>
                  </a:lnTo>
                  <a:lnTo>
                    <a:pt x="5460491" y="0"/>
                  </a:lnTo>
                  <a:lnTo>
                    <a:pt x="0" y="0"/>
                  </a:lnTo>
                  <a:lnTo>
                    <a:pt x="0" y="420624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7588" y="1734312"/>
              <a:ext cx="5827775" cy="437540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9700">
              <a:lnSpc>
                <a:spcPts val="1614"/>
              </a:lnSpc>
            </a:pPr>
            <a:fld id="{81D60167-4931-47E6-BA6A-407CBD079E47}" type="slidenum">
              <a:rPr dirty="0" spc="-50"/>
              <a:t>8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5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2025-01-24T08:35:45Z</dcterms:created>
  <dcterms:modified xsi:type="dcterms:W3CDTF">2025-01-24T08:35:45Z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2025-01-24T00:00:00Z</vt:filetime>
  </property>
  <property fmtid="{D5CDD505-2E9C-101B-9397-08002B2CF9AE}" pid="3" name="Producer">
    <vt:lpwstr>3-Heights(TM) PDF Security Shell 4.8.25.2 (http://www.pdf-tools.com)</vt:lpwstr>
  </property>
</Properties>
</file>